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handoutMasterIdLst>
    <p:handoutMasterId r:id="rId29"/>
  </p:handoutMasterIdLst>
  <p:sldIdLst>
    <p:sldId id="257" r:id="rId2"/>
    <p:sldId id="258" r:id="rId3"/>
    <p:sldId id="285" r:id="rId4"/>
    <p:sldId id="260" r:id="rId5"/>
    <p:sldId id="286" r:id="rId6"/>
    <p:sldId id="287" r:id="rId7"/>
    <p:sldId id="288" r:id="rId8"/>
    <p:sldId id="289" r:id="rId9"/>
    <p:sldId id="290" r:id="rId10"/>
    <p:sldId id="295" r:id="rId11"/>
    <p:sldId id="291" r:id="rId12"/>
    <p:sldId id="292" r:id="rId13"/>
    <p:sldId id="293" r:id="rId14"/>
    <p:sldId id="294" r:id="rId15"/>
    <p:sldId id="296" r:id="rId16"/>
    <p:sldId id="297" r:id="rId17"/>
    <p:sldId id="298" r:id="rId18"/>
    <p:sldId id="299" r:id="rId19"/>
    <p:sldId id="300" r:id="rId20"/>
    <p:sldId id="301" r:id="rId21"/>
    <p:sldId id="279" r:id="rId22"/>
    <p:sldId id="280" r:id="rId23"/>
    <p:sldId id="281" r:id="rId24"/>
    <p:sldId id="282" r:id="rId25"/>
    <p:sldId id="283" r:id="rId26"/>
    <p:sldId id="284"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5" autoAdjust="0"/>
    <p:restoredTop sz="94660"/>
  </p:normalViewPr>
  <p:slideViewPr>
    <p:cSldViewPr snapToGrid="0">
      <p:cViewPr varScale="1">
        <p:scale>
          <a:sx n="70" d="100"/>
          <a:sy n="70" d="100"/>
        </p:scale>
        <p:origin x="96" y="60"/>
      </p:cViewPr>
      <p:guideLst/>
    </p:cSldViewPr>
  </p:slideViewPr>
  <p:notesTextViewPr>
    <p:cViewPr>
      <p:scale>
        <a:sx n="1" d="1"/>
        <a:sy n="1" d="1"/>
      </p:scale>
      <p:origin x="0" y="0"/>
    </p:cViewPr>
  </p:notesTextViewPr>
  <p:notesViewPr>
    <p:cSldViewPr snapToGrid="0">
      <p:cViewPr varScale="1">
        <p:scale>
          <a:sx n="65" d="100"/>
          <a:sy n="65" d="100"/>
        </p:scale>
        <p:origin x="278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3A45BA1-980A-4507-BE5A-5C1E7C2FFD8F}" type="datetimeFigureOut">
              <a:rPr lang="en-US"/>
              <a:t>6/20/2022</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7E03411-58E2-43FD-AE1D-AD77DFF8CB20}" type="slidenum">
              <a:rPr/>
              <a:t>‹#›</a:t>
            </a:fld>
            <a:endParaRPr/>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A3416D-7FED-43BC-AA7C-D92DBA01ED64}" type="datetimeFigureOut">
              <a:rPr lang="en-US"/>
              <a:t>6/20/2022</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DC57A8-AE18-4654-B6AF-04B3577165BE}" type="slidenum">
              <a:rPr/>
              <a:t>‹#›</a:t>
            </a:fld>
            <a:endParaRPr/>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265611" y="1752600"/>
            <a:ext cx="6858002" cy="1828800"/>
          </a:xfrm>
        </p:spPr>
        <p:txBody>
          <a:bodyPr anchor="b">
            <a:normAutofit/>
          </a:bodyPr>
          <a:lstStyle>
            <a:lvl1pPr algn="l">
              <a:defRPr sz="5400"/>
            </a:lvl1pPr>
          </a:lstStyle>
          <a:p>
            <a:r>
              <a:rPr lang="en-US"/>
              <a:t>Click to edit Master title style</a:t>
            </a:r>
            <a:endParaRPr/>
          </a:p>
        </p:txBody>
      </p:sp>
      <p:sp>
        <p:nvSpPr>
          <p:cNvPr id="3" name="Subtitle 2"/>
          <p:cNvSpPr>
            <a:spLocks noGrp="1"/>
          </p:cNvSpPr>
          <p:nvPr>
            <p:ph type="subTitle" idx="1"/>
          </p:nvPr>
        </p:nvSpPr>
        <p:spPr>
          <a:xfrm>
            <a:off x="4265610" y="3733800"/>
            <a:ext cx="6858002" cy="914400"/>
          </a:xfrm>
        </p:spPr>
        <p:txBody>
          <a:bodyPr/>
          <a:lstStyle>
            <a:lvl1pPr marL="0" indent="0" algn="l">
              <a:spcBef>
                <a:spcPts val="0"/>
              </a:spcBef>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dirty="0"/>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65613" y="1828800"/>
            <a:ext cx="6858002" cy="1828800"/>
          </a:xfrm>
        </p:spPr>
        <p:txBody>
          <a:bodyPr anchor="b">
            <a:normAutofit/>
          </a:bodyPr>
          <a:lstStyle>
            <a:lvl1pPr>
              <a:defRPr sz="4400"/>
            </a:lvl1pPr>
          </a:lstStyle>
          <a:p>
            <a:r>
              <a:rPr lang="en-US"/>
              <a:t>Click to edit Master title style</a:t>
            </a:r>
            <a:endParaRPr/>
          </a:p>
        </p:txBody>
      </p:sp>
      <p:sp>
        <p:nvSpPr>
          <p:cNvPr id="3" name="Text Placeholder 2"/>
          <p:cNvSpPr>
            <a:spLocks noGrp="1"/>
          </p:cNvSpPr>
          <p:nvPr>
            <p:ph type="body" idx="1"/>
          </p:nvPr>
        </p:nvSpPr>
        <p:spPr>
          <a:xfrm>
            <a:off x="4265610" y="3733800"/>
            <a:ext cx="6858002" cy="914400"/>
          </a:xfrm>
        </p:spPr>
        <p:txBody>
          <a:bodyPr/>
          <a:lstStyle>
            <a:lvl1pPr marL="0" indent="0">
              <a:spcBef>
                <a:spcPts val="0"/>
              </a:spcBef>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065212" y="1825625"/>
            <a:ext cx="4954588"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172200" y="1825625"/>
            <a:ext cx="4951414" cy="4187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Text Placeholder 2"/>
          <p:cNvSpPr>
            <a:spLocks noGrp="1"/>
          </p:cNvSpPr>
          <p:nvPr>
            <p:ph type="body" idx="1"/>
          </p:nvPr>
        </p:nvSpPr>
        <p:spPr>
          <a:xfrm>
            <a:off x="1069848"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172200" y="1681163"/>
            <a:ext cx="4956048"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4956048" cy="3476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9" name="Slide Number Placeholder 8"/>
          <p:cNvSpPr>
            <a:spLocks noGrp="1"/>
          </p:cNvSpPr>
          <p:nvPr>
            <p:ph type="sldNum" sz="quarter" idx="12"/>
          </p:nvPr>
        </p:nvSpPr>
        <p:spPr/>
        <p:txBody>
          <a:bodyPr/>
          <a:lstStyle/>
          <a:p>
            <a:fld id="{022B156B-59AE-415F-B24B-8756D48BB977}" type="slidenum">
              <a:rPr/>
              <a:t>‹#›</a:t>
            </a:fld>
            <a:endParaRPr/>
          </a:p>
        </p:txBody>
      </p:sp>
      <p:sp>
        <p:nvSpPr>
          <p:cNvPr id="8" name="Footer Placeholder 7"/>
          <p:cNvSpPr>
            <a:spLocks noGrp="1"/>
          </p:cNvSpPr>
          <p:nvPr>
            <p:ph type="ftr" sz="quarter" idx="11"/>
          </p:nvPr>
        </p:nvSpPr>
        <p:spPr/>
        <p:txBody>
          <a:bodyPr/>
          <a:lstStyle/>
          <a:p>
            <a:endParaRPr/>
          </a:p>
        </p:txBody>
      </p:sp>
      <p:sp>
        <p:nvSpPr>
          <p:cNvPr id="7" name="Date Placeholder 6"/>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5" name="Slide Number Placeholder 4"/>
          <p:cNvSpPr>
            <a:spLocks noGrp="1"/>
          </p:cNvSpPr>
          <p:nvPr>
            <p:ph type="sldNum" sz="quarter" idx="12"/>
          </p:nvPr>
        </p:nvSpPr>
        <p:spPr/>
        <p:txBody>
          <a:bodyPr/>
          <a:lstStyle/>
          <a:p>
            <a:fld id="{022B156B-59AE-415F-B24B-8756D48BB977}" type="slidenum">
              <a:rPr/>
              <a:t>‹#›</a:t>
            </a:fld>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22B156B-59AE-415F-B24B-8756D48BB977}" type="slidenum">
              <a:rPr/>
              <a:t>‹#›</a:t>
            </a:fld>
            <a:endParaRPr/>
          </a:p>
        </p:txBody>
      </p:sp>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with Captions">
    <p:spTree>
      <p:nvGrpSpPr>
        <p:cNvPr id="1" name=""/>
        <p:cNvGrpSpPr/>
        <p:nvPr/>
      </p:nvGrpSpPr>
      <p:grpSpPr>
        <a:xfrm>
          <a:off x="0" y="0"/>
          <a:ext cx="0" cy="0"/>
          <a:chOff x="0" y="0"/>
          <a:chExt cx="0" cy="0"/>
        </a:xfrm>
      </p:grpSpPr>
      <p:sp>
        <p:nvSpPr>
          <p:cNvPr id="2" name="Title 1"/>
          <p:cNvSpPr>
            <a:spLocks noGrp="1"/>
          </p:cNvSpPr>
          <p:nvPr>
            <p:ph type="title"/>
          </p:nvPr>
        </p:nvSpPr>
        <p:spPr>
          <a:xfrm>
            <a:off x="1065212" y="304799"/>
            <a:ext cx="10058402" cy="1216152"/>
          </a:xfrm>
        </p:spPr>
        <p:txBody>
          <a:bodyPr/>
          <a:lstStyle>
            <a:lvl1pPr>
              <a:defRPr/>
            </a:lvl1pPr>
          </a:lstStyle>
          <a:p>
            <a:r>
              <a:rPr lang="en-US"/>
              <a:t>Click to edit Master title style</a:t>
            </a:r>
            <a:endParaRPr lang="en-US" dirty="0"/>
          </a:p>
        </p:txBody>
      </p:sp>
      <p:grpSp>
        <p:nvGrpSpPr>
          <p:cNvPr id="9" name="Group 8"/>
          <p:cNvGrpSpPr/>
          <p:nvPr/>
        </p:nvGrpSpPr>
        <p:grpSpPr>
          <a:xfrm>
            <a:off x="1052422" y="1733550"/>
            <a:ext cx="4360503" cy="3050038"/>
            <a:chOff x="895350" y="3313113"/>
            <a:chExt cx="3613151" cy="2790825"/>
          </a:xfrm>
          <a:solidFill>
            <a:schemeClr val="tx1">
              <a:lumMod val="50000"/>
            </a:schemeClr>
          </a:solidFill>
        </p:grpSpPr>
        <p:sp>
          <p:nvSpPr>
            <p:cNvPr id="10"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3"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4"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5"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6"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7"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8"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9"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0"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1"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6" name="Picture Placeholder 33" descr="An empty placeholder to add an image. Click on the placeholder and select the image that you wish to add."/>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39" name="Text Placeholder 3"/>
          <p:cNvSpPr>
            <a:spLocks noGrp="1"/>
          </p:cNvSpPr>
          <p:nvPr>
            <p:ph type="body" sz="half" idx="2"/>
          </p:nvPr>
        </p:nvSpPr>
        <p:spPr>
          <a:xfrm>
            <a:off x="1052423"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22" name="Group 21"/>
          <p:cNvGrpSpPr/>
          <p:nvPr/>
        </p:nvGrpSpPr>
        <p:grpSpPr>
          <a:xfrm>
            <a:off x="6763111" y="1733550"/>
            <a:ext cx="4360503" cy="3050038"/>
            <a:chOff x="895350" y="3313113"/>
            <a:chExt cx="3613151" cy="2790825"/>
          </a:xfrm>
          <a:solidFill>
            <a:schemeClr val="tx1">
              <a:lumMod val="50000"/>
            </a:schemeClr>
          </a:solidFill>
        </p:grpSpPr>
        <p:sp>
          <p:nvSpPr>
            <p:cNvPr id="2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2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3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37" name="Picture Placeholder 33" descr="An empty placeholder to add an image. Click on the placeholder and select the image that you wish to add."/>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40" name="Text Placeholder 3"/>
          <p:cNvSpPr>
            <a:spLocks noGrp="1"/>
          </p:cNvSpPr>
          <p:nvPr>
            <p:ph type="body" sz="half" idx="19"/>
          </p:nvPr>
        </p:nvSpPr>
        <p:spPr>
          <a:xfrm>
            <a:off x="6742908" y="4935990"/>
            <a:ext cx="4368980" cy="100761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6/20/2022</a:t>
            </a:fld>
            <a:endParaRPr/>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Pictures with Caption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grpSp>
        <p:nvGrpSpPr>
          <p:cNvPr id="52" name="Group 51"/>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5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6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9" name="Picture Placeholder 33" descr="An empty placeholder to add an image. Click on the placeholder and select the image that you wish to add."/>
          <p:cNvSpPr>
            <a:spLocks noGrp="1"/>
          </p:cNvSpPr>
          <p:nvPr>
            <p:ph type="pic" sz="quarter" idx="19"/>
          </p:nvPr>
        </p:nvSpPr>
        <p:spPr>
          <a:xfrm>
            <a:off x="1249168" y="1824285"/>
            <a:ext cx="2715289"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1" name="Text Placeholder 3"/>
          <p:cNvSpPr>
            <a:spLocks noGrp="1"/>
          </p:cNvSpPr>
          <p:nvPr>
            <p:ph type="body" sz="half" idx="2"/>
          </p:nvPr>
        </p:nvSpPr>
        <p:spPr>
          <a:xfrm>
            <a:off x="123521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84" name="Group 83"/>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78" name="Picture Placeholder 33" descr="An empty placeholder to add an image. Click on the placeholder and select the image that you wish to add."/>
          <p:cNvSpPr>
            <a:spLocks noGrp="1"/>
          </p:cNvSpPr>
          <p:nvPr>
            <p:ph type="pic" sz="quarter" idx="18"/>
          </p:nvPr>
        </p:nvSpPr>
        <p:spPr>
          <a:xfrm>
            <a:off x="4720924"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2" name="Text Placeholder 3"/>
          <p:cNvSpPr>
            <a:spLocks noGrp="1"/>
          </p:cNvSpPr>
          <p:nvPr>
            <p:ph type="body" sz="half" idx="21"/>
          </p:nvPr>
        </p:nvSpPr>
        <p:spPr>
          <a:xfrm>
            <a:off x="4707208"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grpSp>
        <p:nvGrpSpPr>
          <p:cNvPr id="97" name="Group 96"/>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9"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80" name="Picture Placeholder 33" descr="An empty placeholder to add an image. Click on the placeholder and select the image that you wish to add."/>
          <p:cNvSpPr>
            <a:spLocks noGrp="1"/>
          </p:cNvSpPr>
          <p:nvPr>
            <p:ph type="pic" sz="quarter" idx="20"/>
          </p:nvPr>
        </p:nvSpPr>
        <p:spPr>
          <a:xfrm>
            <a:off x="8222798" y="1824285"/>
            <a:ext cx="2715768" cy="277630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83" name="Text Placeholder 3"/>
          <p:cNvSpPr>
            <a:spLocks noGrp="1"/>
          </p:cNvSpPr>
          <p:nvPr>
            <p:ph type="body" sz="half" idx="22"/>
          </p:nvPr>
        </p:nvSpPr>
        <p:spPr>
          <a:xfrm>
            <a:off x="8209082" y="4947405"/>
            <a:ext cx="2743200" cy="914400"/>
          </a:xfrm>
        </p:spPr>
        <p:txBody>
          <a:bodyPr>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6/20/2022</a:t>
            </a:fld>
            <a:endParaRPr/>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hree Pictures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066214" y="421594"/>
            <a:ext cx="2286000" cy="1885508"/>
          </a:xfrm>
        </p:spPr>
        <p:txBody>
          <a:bodyPr>
            <a:normAutofit/>
          </a:bodyPr>
          <a:lstStyle>
            <a:lvl1pPr>
              <a:defRPr sz="2400"/>
            </a:lvl1pPr>
          </a:lstStyle>
          <a:p>
            <a:r>
              <a:rPr lang="en-US"/>
              <a:t>Click to edit Master title style</a:t>
            </a:r>
          </a:p>
        </p:txBody>
      </p:sp>
      <p:grpSp>
        <p:nvGrpSpPr>
          <p:cNvPr id="84" name="Group 83"/>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6"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7"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8"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89"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0"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1"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2"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3"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4"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5"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96"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97" name="Picture Placeholder 33" descr="An empty placeholder to add an image. Click on the placeholder and select the image that you wish to add."/>
          <p:cNvSpPr>
            <a:spLocks noGrp="1"/>
          </p:cNvSpPr>
          <p:nvPr>
            <p:ph type="pic" sz="quarter" idx="17"/>
          </p:nvPr>
        </p:nvSpPr>
        <p:spPr>
          <a:xfrm>
            <a:off x="840795" y="1020193"/>
            <a:ext cx="3886200" cy="4572000"/>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98" name="Group 97"/>
          <p:cNvGrpSpPr/>
          <p:nvPr/>
        </p:nvGrpSpPr>
        <p:grpSpPr>
          <a:xfrm>
            <a:off x="5322489" y="319177"/>
            <a:ext cx="3389607" cy="2710838"/>
            <a:chOff x="895350" y="3313113"/>
            <a:chExt cx="3613151" cy="2790825"/>
          </a:xfrm>
          <a:solidFill>
            <a:schemeClr val="tx1">
              <a:lumMod val="50000"/>
            </a:schemeClr>
          </a:solidFill>
        </p:grpSpPr>
        <p:sp>
          <p:nvSpPr>
            <p:cNvPr id="99"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0"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1"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2"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3"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4"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5"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6"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7"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8"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09"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0"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11" name="Picture Placeholder 33" descr="An empty placeholder to add an image. Click on the placeholder and select the image that you wish to add."/>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grpSp>
        <p:nvGrpSpPr>
          <p:cNvPr id="112" name="Group 111"/>
          <p:cNvGrpSpPr/>
          <p:nvPr/>
        </p:nvGrpSpPr>
        <p:grpSpPr>
          <a:xfrm>
            <a:off x="5322489" y="3245640"/>
            <a:ext cx="3389607" cy="2710838"/>
            <a:chOff x="895350" y="3313113"/>
            <a:chExt cx="3613151" cy="2790825"/>
          </a:xfrm>
          <a:solidFill>
            <a:schemeClr val="tx1">
              <a:lumMod val="50000"/>
            </a:schemeClr>
          </a:solidFill>
        </p:grpSpPr>
        <p:sp>
          <p:nvSpPr>
            <p:cNvPr id="113" name="Freeform 41"/>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4" name="Freeform 42"/>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5" name="Freeform 43"/>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6" name="Freeform 44"/>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7" name="Freeform 45"/>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8" name="Freeform 46"/>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19" name="Freeform 47"/>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0" name="Freeform 48"/>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1" name="Freeform 49"/>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2" name="Freeform 50"/>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3" name="Freeform 51"/>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sp>
          <p:nvSpPr>
            <p:cNvPr id="124" name="Freeform 52"/>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anchor="t" anchorCtr="0" compatLnSpc="1">
              <a:prstTxWarp prst="textNoShape">
                <a:avLst/>
              </a:prstTxWarp>
            </a:bodyPr>
            <a:lstStyle/>
            <a:p>
              <a:endParaRPr/>
            </a:p>
          </p:txBody>
        </p:sp>
      </p:grpSp>
      <p:sp>
        <p:nvSpPr>
          <p:cNvPr id="125" name="Picture Placeholder 33" descr="An empty placeholder to add an image. Click on the placeholder and select the image that you wish to add."/>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a:lstStyle>
            <a:lvl1pPr marL="0" indent="0" algn="ctr">
              <a:buNone/>
              <a:defRPr/>
            </a:lvl1pPr>
          </a:lstStyle>
          <a:p>
            <a:r>
              <a:rPr lang="en-US"/>
              <a:t>Click icon to add picture</a:t>
            </a:r>
            <a:endParaRPr dirty="0"/>
          </a:p>
        </p:txBody>
      </p:sp>
      <p:sp>
        <p:nvSpPr>
          <p:cNvPr id="126" name="Text Placeholder 3"/>
          <p:cNvSpPr>
            <a:spLocks noGrp="1"/>
          </p:cNvSpPr>
          <p:nvPr>
            <p:ph type="body" sz="half" idx="21"/>
          </p:nvPr>
        </p:nvSpPr>
        <p:spPr>
          <a:xfrm>
            <a:off x="9066214" y="2484992"/>
            <a:ext cx="2286000" cy="3248729"/>
          </a:xfrm>
        </p:spPr>
        <p:txBody>
          <a:bodyPr anchor="t" anchorCtr="0">
            <a:normAutofit/>
          </a:bodyPr>
          <a:lstStyle>
            <a:lvl1pPr marL="0" indent="0">
              <a:spcBef>
                <a:spcPts val="16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7"/>
          <p:cNvSpPr>
            <a:spLocks noGrp="1"/>
          </p:cNvSpPr>
          <p:nvPr>
            <p:ph type="sldNum" sz="quarter" idx="12"/>
          </p:nvPr>
        </p:nvSpPr>
        <p:spPr/>
        <p:txBody>
          <a:bodyPr/>
          <a:lstStyle/>
          <a:p>
            <a:fld id="{022B156B-59AE-415F-B24B-8756D48BB977}" type="slidenum">
              <a:rPr/>
              <a:pPr/>
              <a:t>‹#›</a:t>
            </a:fld>
            <a:endParaRPr/>
          </a:p>
        </p:txBody>
      </p:sp>
      <p:sp>
        <p:nvSpPr>
          <p:cNvPr id="7" name="Footer Placeholder 6"/>
          <p:cNvSpPr>
            <a:spLocks noGrp="1"/>
          </p:cNvSpPr>
          <p:nvPr>
            <p:ph type="ftr" sz="quarter" idx="11"/>
          </p:nvPr>
        </p:nvSpPr>
        <p:spPr/>
        <p:txBody>
          <a:bodyPr/>
          <a:lstStyle/>
          <a:p>
            <a:endParaRPr/>
          </a:p>
        </p:txBody>
      </p:sp>
      <p:sp>
        <p:nvSpPr>
          <p:cNvPr id="6" name="Date Placeholder 5"/>
          <p:cNvSpPr>
            <a:spLocks noGrp="1"/>
          </p:cNvSpPr>
          <p:nvPr>
            <p:ph type="dt" sz="half" idx="10"/>
          </p:nvPr>
        </p:nvSpPr>
        <p:spPr/>
        <p:txBody>
          <a:bodyPr/>
          <a:lstStyle/>
          <a:p>
            <a:fld id="{4CF99945-0A15-4715-AB6C-F5E56CF20F70}" type="datetimeFigureOut">
              <a:rPr lang="en-US"/>
              <a:pPr/>
              <a:t>6/20/2022</a:t>
            </a:fld>
            <a:endParaRPr/>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11732" y="1330347"/>
            <a:ext cx="3840480" cy="2103120"/>
          </a:xfrm>
        </p:spPr>
        <p:txBody>
          <a:bodyPr anchor="b">
            <a:normAutofit/>
          </a:bodyPr>
          <a:lstStyle>
            <a:lvl1pPr>
              <a:defRPr sz="3600"/>
            </a:lvl1pPr>
          </a:lstStyle>
          <a:p>
            <a:r>
              <a:rPr lang="en-US"/>
              <a:t>Click to edit Master title style</a:t>
            </a:r>
            <a:endParaRPr dirty="0"/>
          </a:p>
        </p:txBody>
      </p:sp>
      <p:sp>
        <p:nvSpPr>
          <p:cNvPr id="3" name="Content Placeholder 2"/>
          <p:cNvSpPr>
            <a:spLocks noGrp="1"/>
          </p:cNvSpPr>
          <p:nvPr>
            <p:ph idx="1"/>
          </p:nvPr>
        </p:nvSpPr>
        <p:spPr>
          <a:xfrm>
            <a:off x="836613" y="914400"/>
            <a:ext cx="6172201" cy="502920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Text Placeholder 3"/>
          <p:cNvSpPr>
            <a:spLocks noGrp="1"/>
          </p:cNvSpPr>
          <p:nvPr>
            <p:ph type="body" sz="half" idx="2"/>
          </p:nvPr>
        </p:nvSpPr>
        <p:spPr>
          <a:xfrm>
            <a:off x="7511732" y="3555523"/>
            <a:ext cx="3840480" cy="238807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65213" y="6019801"/>
            <a:ext cx="762000" cy="228600"/>
          </a:xfrm>
        </p:spPr>
        <p:txBody>
          <a:bodyPr/>
          <a:lstStyle>
            <a:lvl1pPr algn="l">
              <a:defRPr/>
            </a:lvl1pPr>
          </a:lstStyle>
          <a:p>
            <a:fld id="{022B156B-59AE-415F-B24B-8756D48BB977}" type="slidenum">
              <a:rPr/>
              <a:p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a:xfrm>
            <a:off x="8075611" y="6019801"/>
            <a:ext cx="1396260" cy="228600"/>
          </a:xfrm>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92891" y="1330347"/>
            <a:ext cx="3840480" cy="2103120"/>
          </a:xfrm>
        </p:spPr>
        <p:txBody>
          <a:bodyPr anchor="b">
            <a:normAutofit/>
          </a:bodyPr>
          <a:lstStyle>
            <a:lvl1pPr>
              <a:defRPr sz="3600"/>
            </a:lvl1pPr>
          </a:lstStyle>
          <a:p>
            <a:r>
              <a:rPr lang="en-US"/>
              <a:t>Click to edit Master title style</a:t>
            </a:r>
            <a:endParaRPr dirty="0"/>
          </a:p>
        </p:txBody>
      </p:sp>
      <p:grpSp>
        <p:nvGrpSpPr>
          <p:cNvPr id="8" name="Group 7"/>
          <p:cNvGrpSpPr/>
          <p:nvPr/>
        </p:nvGrpSpPr>
        <p:grpSpPr>
          <a:xfrm>
            <a:off x="595546" y="781398"/>
            <a:ext cx="6433398" cy="5053665"/>
            <a:chOff x="5162444" y="781398"/>
            <a:chExt cx="6433398" cy="5053665"/>
          </a:xfrm>
        </p:grpSpPr>
        <p:sp>
          <p:nvSpPr>
            <p:cNvPr id="9" name="Freeform 42"/>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0" name="Freeform 43"/>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nvGrpSpPr>
            <p:cNvPr id="11" name="Group 10"/>
            <p:cNvGrpSpPr/>
            <p:nvPr/>
          </p:nvGrpSpPr>
          <p:grpSpPr>
            <a:xfrm>
              <a:off x="5814205" y="859113"/>
              <a:ext cx="5129146" cy="4880471"/>
              <a:chOff x="7856559" y="859113"/>
              <a:chExt cx="3086791" cy="4880471"/>
            </a:xfrm>
          </p:grpSpPr>
          <p:sp>
            <p:nvSpPr>
              <p:cNvPr id="20" name="Freeform 41"/>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21" name="Freeform 44"/>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12" name="Freeform 45"/>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3" name="Freeform 46"/>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4" name="Freeform 47"/>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5" name="Freeform 48"/>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6" name="Freeform 49"/>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7" name="Freeform 50"/>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8" name="Freeform 51"/>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sp>
          <p:nvSpPr>
            <p:cNvPr id="19" name="Freeform 52"/>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anchor="t" anchorCtr="0" compatLnSpc="1">
              <a:prstTxWarp prst="textNoShape">
                <a:avLst/>
              </a:prstTxWarp>
            </a:bodyPr>
            <a:lstStyle/>
            <a:p>
              <a:endParaRPr/>
            </a:p>
          </p:txBody>
        </p:sp>
      </p:grpSp>
      <p:sp>
        <p:nvSpPr>
          <p:cNvPr id="3" name="Picture Placeholder 2" descr="An empty placeholder to add an image. Click on the placeholder and select the image that you wish to add."/>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7492891" y="3555521"/>
            <a:ext cx="3840480" cy="2168517"/>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022B156B-59AE-415F-B24B-8756D48BB977}" type="slidenum">
              <a:rPr/>
              <a:t>‹#›</a:t>
            </a:fld>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624268" y="304800"/>
            <a:ext cx="1729531" cy="56769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838199" y="304800"/>
            <a:ext cx="8633671" cy="56769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12"/>
          </p:nvPr>
        </p:nvSpPr>
        <p:spPr/>
        <p:txBody>
          <a:bodyPr/>
          <a:lstStyle/>
          <a:p>
            <a:fld id="{022B156B-59AE-415F-B24B-8756D48BB977}" type="slidenum">
              <a:rPr/>
              <a:t>‹#›</a:t>
            </a:fld>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4CF99945-0A15-4715-AB6C-F5E56CF20F70}" type="datetimeFigureOut">
              <a:rPr lang="en-US"/>
              <a:t>6/20/2022</a:t>
            </a:fld>
            <a:endParaRPr/>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Slide Number Placeholder 5"/>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a:defRPr sz="1100">
                <a:solidFill>
                  <a:schemeClr val="tx1"/>
                </a:solidFill>
              </a:defRPr>
            </a:lvl1pPr>
          </a:lstStyle>
          <a:p>
            <a:fld id="{022B156B-59AE-415F-B24B-8756D48BB977}" type="slidenum">
              <a:rPr lang="en-US" smtClean="0"/>
              <a:pPr/>
              <a:t>‹#›</a:t>
            </a:fld>
            <a:endParaRPr lang="en-US"/>
          </a:p>
        </p:txBody>
      </p:sp>
      <p:sp>
        <p:nvSpPr>
          <p:cNvPr id="5" name="Footer Placeholder 4"/>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a:defRPr sz="1100">
                <a:solidFill>
                  <a:schemeClr val="tx1"/>
                </a:solidFill>
              </a:defRPr>
            </a:lvl1pPr>
          </a:lstStyle>
          <a:p>
            <a:endParaRPr lang="en-US"/>
          </a:p>
        </p:txBody>
      </p:sp>
      <p:sp>
        <p:nvSpPr>
          <p:cNvPr id="4" name="Date Placeholder 3"/>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a:defRPr sz="1100">
                <a:solidFill>
                  <a:schemeClr val="tx1"/>
                </a:solidFill>
              </a:defRPr>
            </a:lvl1pPr>
          </a:lstStyle>
          <a:p>
            <a:fld id="{4CF99945-0A15-4715-AB6C-F5E56CF20F70}" type="datetimeFigureOut">
              <a:rPr lang="en-US" smtClean="0"/>
              <a:pPr/>
              <a:t>6/20/2022</a:t>
            </a:fld>
            <a:endParaRPr lang="en-US"/>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91508" y="1171302"/>
            <a:ext cx="9800492" cy="1970483"/>
          </a:xfrm>
        </p:spPr>
        <p:txBody>
          <a:bodyPr>
            <a:normAutofit/>
          </a:bodyPr>
          <a:lstStyle/>
          <a:p>
            <a:pPr algn="ctr"/>
            <a:r>
              <a:rPr lang="en-US"/>
              <a:t>BÀI </a:t>
            </a:r>
            <a:r>
              <a:rPr lang="en-US" smtClean="0"/>
              <a:t>22</a:t>
            </a:r>
            <a:r>
              <a:rPr lang="en-US"/>
              <a:t/>
            </a:r>
            <a:br>
              <a:rPr lang="en-US"/>
            </a:br>
            <a:r>
              <a:rPr lang="en-US"/>
              <a:t>KIỂU DỮ LIỆU DANH </a:t>
            </a:r>
            <a:r>
              <a:rPr lang="en-US" smtClean="0"/>
              <a:t>SÁCH</a:t>
            </a:r>
            <a:endParaRPr lang="en-US"/>
          </a:p>
        </p:txBody>
      </p:sp>
      <p:sp>
        <p:nvSpPr>
          <p:cNvPr id="3" name="Subtitle 2"/>
          <p:cNvSpPr>
            <a:spLocks noGrp="1"/>
          </p:cNvSpPr>
          <p:nvPr>
            <p:ph type="subTitle" idx="1"/>
          </p:nvPr>
        </p:nvSpPr>
        <p:spPr>
          <a:xfrm>
            <a:off x="3675184" y="3845672"/>
            <a:ext cx="6858002" cy="914400"/>
          </a:xfrm>
        </p:spPr>
        <p:txBody>
          <a:bodyPr/>
          <a:lstStyle/>
          <a:p>
            <a:pPr algn="ctr"/>
            <a:r>
              <a:rPr lang="en-US"/>
              <a:t>GV: Hoàng Thị Thanh Tâm</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685968" y="0"/>
            <a:ext cx="10293531" cy="6635262"/>
          </a:xfrm>
          <a:prstGeom prst="cloudCallout">
            <a:avLst>
              <a:gd name="adj1" fmla="val -53905"/>
              <a:gd name="adj2" fmla="val 48901"/>
            </a:avLst>
          </a:prstGeom>
        </p:spPr>
        <p:style>
          <a:lnRef idx="2">
            <a:schemeClr val="accent2"/>
          </a:lnRef>
          <a:fillRef idx="1">
            <a:schemeClr val="lt1"/>
          </a:fillRef>
          <a:effectRef idx="0">
            <a:schemeClr val="accent2"/>
          </a:effectRef>
          <a:fontRef idx="minor">
            <a:schemeClr val="dk1"/>
          </a:fontRef>
        </p:style>
        <p:txBody>
          <a:bodyPr>
            <a:noAutofit/>
          </a:bodyPr>
          <a:lstStyle/>
          <a:p>
            <a:pPr marL="0" indent="0" algn="just">
              <a:buNone/>
            </a:pPr>
            <a:r>
              <a:rPr lang="nl-NL" sz="2800">
                <a:latin typeface="Times New Roman" panose="02020603050405020304" pitchFamily="18" charset="0"/>
                <a:cs typeface="Times New Roman" panose="02020603050405020304" pitchFamily="18" charset="0"/>
              </a:rPr>
              <a:t>Em đã được học những kiểu dữ liệu cơ bản của Python như số nguyên, số thực xâu kí tự kiểu dữ liệu logic. Tuy nhiên, khi em cần lưu một dãy các số hay một danh sách học sinh thì cần kiểu dữ liệu dạng danh sách (còn gọi là dãy hay mảng). Kiểu dữ liệu danh sách được dùng nhiều nhất trong Python là kiểu list</a:t>
            </a:r>
            <a:endParaRPr lang="en-US" sz="2800">
              <a:latin typeface="Times New Roman" panose="02020603050405020304" pitchFamily="18" charset="0"/>
              <a:cs typeface="Times New Roman" panose="02020603050405020304" pitchFamily="18" charset="0"/>
            </a:endParaRPr>
          </a:p>
          <a:p>
            <a:pPr marL="0" indent="0" algn="just">
              <a:buNone/>
            </a:pPr>
            <a:r>
              <a:rPr lang="nl-NL" sz="2800">
                <a:latin typeface="Times New Roman" panose="02020603050405020304" pitchFamily="18" charset="0"/>
                <a:cs typeface="Times New Roman" panose="02020603050405020304" pitchFamily="18" charset="0"/>
              </a:rPr>
              <a:t>Em hãy tìm một số dữ liệu kiểu danh sách thường gặp trên thực tế?</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bg/>
                                          </p:spTgt>
                                        </p:tgtEl>
                                        <p:attrNameLst>
                                          <p:attrName>style.visibility</p:attrName>
                                        </p:attrNameLst>
                                      </p:cBhvr>
                                      <p:to>
                                        <p:strVal val="visible"/>
                                      </p:to>
                                    </p:set>
                                    <p:animEffect transition="in" filter="barn(inVertical)">
                                      <p:cBhvr>
                                        <p:cTn id="7" dur="500"/>
                                        <p:tgtEl>
                                          <p:spTgt spid="14">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barn(inVertical)">
                                      <p:cBhvr>
                                        <p:cTn id="12" dur="500"/>
                                        <p:tgtEl>
                                          <p:spTgt spid="1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barn(inVertical)">
                                      <p:cBhvr>
                                        <p:cTn id="17" dur="500"/>
                                        <p:tgtEl>
                                          <p:spTgt spid="1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3"/>
          <p:cNvSpPr/>
          <p:nvPr/>
        </p:nvSpPr>
        <p:spPr>
          <a:xfrm>
            <a:off x="2696308" y="1094808"/>
            <a:ext cx="6096000" cy="3912066"/>
          </a:xfrm>
          <a:prstGeom prst="cloudCallout">
            <a:avLst/>
          </a:prstGeom>
        </p:spPr>
        <p:style>
          <a:lnRef idx="2">
            <a:schemeClr val="accent1"/>
          </a:lnRef>
          <a:fillRef idx="1">
            <a:schemeClr val="lt1"/>
          </a:fillRef>
          <a:effectRef idx="0">
            <a:schemeClr val="accent1"/>
          </a:effectRef>
          <a:fontRef idx="minor">
            <a:schemeClr val="dk1"/>
          </a:fontRef>
        </p:style>
        <p:txBody>
          <a:bodyPr>
            <a:spAutoFit/>
          </a:bodyPr>
          <a:lstStyle/>
          <a:p>
            <a:pPr algn="just">
              <a:lnSpc>
                <a:spcPct val="115000"/>
              </a:lnSpc>
              <a:spcAft>
                <a:spcPts val="0"/>
              </a:spcAft>
            </a:pPr>
            <a:r>
              <a:rPr lang="vi-VN" sz="2800">
                <a:latin typeface="Times New Roman" panose="02020603050405020304" pitchFamily="18" charset="0"/>
                <a:ea typeface="Times New Roman" panose="02020603050405020304" pitchFamily="18" charset="0"/>
                <a:cs typeface="Times New Roman" panose="02020603050405020304" pitchFamily="18" charset="0"/>
              </a:rPr>
              <a:t>Khởi tạo dữ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li</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ệ</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u </a:t>
            </a:r>
            <a:r>
              <a:rPr lang="vi-VN" sz="2800">
                <a:latin typeface="Times New Roman" panose="02020603050405020304" pitchFamily="18" charset="0"/>
                <a:ea typeface="Times New Roman" panose="02020603050405020304" pitchFamily="18" charset="0"/>
                <a:cs typeface="Times New Roman" panose="02020603050405020304" pitchFamily="18" charset="0"/>
              </a:rPr>
              <a:t>danh sách như thế nào? Cách truy cập, thay đổi giá trị và xóa một </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ph</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ầ</a:t>
            </a:r>
            <a:r>
              <a:rPr lang="vi-VN" sz="2800" smtClean="0">
                <a:latin typeface="Times New Roman" panose="02020603050405020304" pitchFamily="18" charset="0"/>
                <a:ea typeface="Times New Roman" panose="02020603050405020304" pitchFamily="18" charset="0"/>
                <a:cs typeface="Times New Roman" panose="02020603050405020304" pitchFamily="18" charset="0"/>
              </a:rPr>
              <a:t>n </a:t>
            </a:r>
            <a:r>
              <a:rPr lang="vi-VN" sz="2800">
                <a:latin typeface="Times New Roman" panose="02020603050405020304" pitchFamily="18" charset="0"/>
                <a:ea typeface="Times New Roman" panose="02020603050405020304" pitchFamily="18" charset="0"/>
                <a:cs typeface="Times New Roman" panose="02020603050405020304" pitchFamily="18" charset="0"/>
              </a:rPr>
              <a:t>tử trong danh sách như thế nào?</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94489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837" y="503513"/>
            <a:ext cx="10058402" cy="586244"/>
          </a:xfrm>
        </p:spPr>
        <p:txBody>
          <a:bodyPr>
            <a:noAutofit/>
          </a:bodyPr>
          <a:lstStyle/>
          <a:p>
            <a:r>
              <a:rPr lang="en-US" sz="4000" b="1">
                <a:solidFill>
                  <a:srgbClr val="7030A0"/>
                </a:solidFill>
              </a:rPr>
              <a:t>1. Kiểu dữ liệu danh sách</a:t>
            </a:r>
          </a:p>
        </p:txBody>
      </p:sp>
      <p:sp>
        <p:nvSpPr>
          <p:cNvPr id="4" name="Rounded Rectangle 3"/>
          <p:cNvSpPr/>
          <p:nvPr/>
        </p:nvSpPr>
        <p:spPr>
          <a:xfrm>
            <a:off x="548837" y="1274275"/>
            <a:ext cx="10808677" cy="5584508"/>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600"/>
              </a:spcBef>
              <a:spcAft>
                <a:spcPts val="600"/>
              </a:spcAft>
            </a:pPr>
            <a:r>
              <a:rPr lang="en-US" sz="2800" b="1" i="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dụ 1.</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Quan sát các lệnh sau để tìm hiểu kiểu dữ liệu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 = [1,2,3,4,5]</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B [1.5, 2, "Python", "List", 0] </a:t>
            </a:r>
          </a:p>
          <a:p>
            <a:pPr algn="just">
              <a:spcBef>
                <a:spcPts val="600"/>
              </a:spcBef>
              <a:spcAft>
                <a:spcPts val="600"/>
              </a:spcAft>
              <a:tabLst>
                <a:tab pos="2238375" algn="l"/>
              </a:tabLs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A[0]</a:t>
            </a:r>
          </a:p>
          <a:p>
            <a:pPr algn="just">
              <a:spcBef>
                <a:spcPts val="600"/>
              </a:spcBef>
              <a:spcAft>
                <a:spcPts val="600"/>
              </a:spcAft>
              <a:tabLst>
                <a:tab pos="2238375" algn="l"/>
              </a:tabLs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1</a:t>
            </a:r>
            <a:endParaRPr lang="en-US" sz="2800">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tabLst>
                <a:tab pos="2238375" algn="l"/>
              </a:tabLs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B[2]	</a:t>
            </a:r>
          </a:p>
          <a:p>
            <a:pPr algn="just">
              <a:spcBef>
                <a:spcPts val="600"/>
              </a:spcBef>
              <a:spcAft>
                <a:spcPts val="600"/>
              </a:spcAft>
              <a:tabLst>
                <a:tab pos="2238375" algn="l"/>
              </a:tabLs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"Python”</a:t>
            </a:r>
          </a:p>
          <a:p>
            <a:pPr marL="342900" lvl="0" indent="-342900" algn="just">
              <a:spcBef>
                <a:spcPts val="600"/>
              </a:spcBef>
              <a:spcAft>
                <a:spcPts val="600"/>
              </a:spcAft>
              <a:buFont typeface="Wingdings" panose="05000000000000000000" pitchFamily="2" charset="2"/>
              <a:buChar char=""/>
              <a:tabLst>
                <a:tab pos="2238375" algn="l"/>
              </a:tabLst>
            </a:pPr>
            <a:r>
              <a:rPr lang="en-US" sz="2800">
                <a:latin typeface="Times New Roman" panose="02020603050405020304" pitchFamily="18" charset="0"/>
                <a:ea typeface="Calibri" panose="020F0502020204030204" pitchFamily="34" charset="0"/>
                <a:cs typeface="Times New Roman" panose="02020603050405020304" pitchFamily="18" charset="0"/>
              </a:rPr>
              <a:t>Có thể truy cập từng phần tử của danh sách thông qua chỉ số. Chỉ số của list đánh số từ 0</a:t>
            </a:r>
            <a:endParaRPr lang="en-US" sz="280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330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barn(inVertical)">
                                      <p:cBhvr>
                                        <p:cTn id="7" dur="500"/>
                                        <p:tgtEl>
                                          <p:spTgt spid="4">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barn(inVertical)">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barn(inVertical)">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barn(inVertical)">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barn(inVertical)">
                                      <p:cBhvr>
                                        <p:cTn id="27" dur="500"/>
                                        <p:tgtEl>
                                          <p:spTgt spid="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xEl>
                                              <p:pRg st="4" end="4"/>
                                            </p:txEl>
                                          </p:spTgt>
                                        </p:tgtEl>
                                        <p:attrNameLst>
                                          <p:attrName>style.visibility</p:attrName>
                                        </p:attrNameLst>
                                      </p:cBhvr>
                                      <p:to>
                                        <p:strVal val="visible"/>
                                      </p:to>
                                    </p:set>
                                    <p:animEffect transition="in" filter="barn(inVertical)">
                                      <p:cBhvr>
                                        <p:cTn id="32" dur="500"/>
                                        <p:tgtEl>
                                          <p:spTgt spid="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Effect transition="in" filter="barn(inVertical)">
                                      <p:cBhvr>
                                        <p:cTn id="37" dur="500"/>
                                        <p:tgtEl>
                                          <p:spTgt spid="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4">
                                            <p:txEl>
                                              <p:pRg st="6" end="6"/>
                                            </p:txEl>
                                          </p:spTgt>
                                        </p:tgtEl>
                                        <p:attrNameLst>
                                          <p:attrName>style.visibility</p:attrName>
                                        </p:attrNameLst>
                                      </p:cBhvr>
                                      <p:to>
                                        <p:strVal val="visible"/>
                                      </p:to>
                                    </p:set>
                                    <p:animEffect transition="in" filter="barn(inVertical)">
                                      <p:cBhvr>
                                        <p:cTn id="42" dur="500"/>
                                        <p:tgtEl>
                                          <p:spTgt spid="4">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animEffect transition="in" filter="barn(inVertical)">
                                      <p:cBhvr>
                                        <p:cTn id="47"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031631" y="1095604"/>
            <a:ext cx="10175630" cy="4801314"/>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Khởi tạo kiểu dữ liệu danh sách trong Python:</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ctr">
              <a:spcBef>
                <a:spcPts val="1200"/>
              </a:spcBef>
              <a:spcAft>
                <a:spcPts val="1200"/>
              </a:spcAft>
            </a:pP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&lt;tên list&gt;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[&lt;v</a:t>
            </a:r>
            <a:r>
              <a:rPr lang="en-US" sz="2800" baseline="-250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&gt;, &lt;v</a:t>
            </a:r>
            <a:r>
              <a:rPr lang="en-US" sz="2800" baseline="-250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&gt;,..., &lt;V</a:t>
            </a:r>
            <a:r>
              <a:rPr lang="en-US" sz="2800" baseline="-250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n</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&gt;]</a:t>
            </a:r>
            <a:endParaRPr lang="en-US" sz="2800">
              <a:solidFill>
                <a:srgbClr val="00206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Trong đó:</a:t>
            </a:r>
            <a:endParaRPr lang="en-US" sz="2800" b="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các giá trị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&lt;V</a:t>
            </a:r>
            <a:r>
              <a:rPr lang="en-US" sz="2800" baseline="-250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k</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&gt; </a:t>
            </a:r>
            <a:r>
              <a:rPr lang="en-US" sz="2800">
                <a:latin typeface="Times New Roman" panose="02020603050405020304" pitchFamily="18" charset="0"/>
                <a:ea typeface="Times New Roman" panose="02020603050405020304" pitchFamily="18" charset="0"/>
                <a:cs typeface="Times New Roman" panose="02020603050405020304" pitchFamily="18" charset="0"/>
              </a:rPr>
              <a:t>có thể có kiểu dữ liệu khác nhau (số nguyên, số thực, xâu kí tự....).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Danh sách của Python có thể gồm các phần tử có kiểu dữ liệu khác nhau.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85843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arn(inVertical)">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arn(inVertical)">
                                      <p:cBhvr>
                                        <p:cTn id="3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423080" y="313899"/>
            <a:ext cx="11468669" cy="6299597"/>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r>
              <a:rPr lang="en-US" sz="2800" b="1" i="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dụ 2.</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Quan sát các lệnh sau để biết cách thay đổi hoặc xoá phần tử của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r>
              <a:rPr lang="en-US" sz="2800">
                <a:latin typeface="Times New Roman" panose="02020603050405020304" pitchFamily="18" charset="0"/>
                <a:ea typeface="Times New Roman" panose="02020603050405020304" pitchFamily="18" charset="0"/>
                <a:cs typeface="Times New Roman" panose="02020603050405020304" pitchFamily="18" charset="0"/>
              </a:rPr>
              <a:t>&gt;&gt;&gt; A = [1,2,3,4,5]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r>
              <a:rPr lang="en-US" sz="2800">
                <a:latin typeface="Times New Roman" panose="02020603050405020304" pitchFamily="18" charset="0"/>
                <a:ea typeface="Times New Roman" panose="02020603050405020304" pitchFamily="18" charset="0"/>
                <a:cs typeface="Times New Roman" panose="02020603050405020304" pitchFamily="18" charset="0"/>
              </a:rPr>
              <a:t>&gt;&gt;&gt; len(A)    </a:t>
            </a:r>
            <a:r>
              <a:rPr lang="en-US" sz="2800">
                <a:solidFill>
                  <a:schemeClr val="tx2">
                    <a:lumMod val="85000"/>
                    <a:lumOff val="15000"/>
                  </a:schemeClr>
                </a:solidFill>
                <a:latin typeface="Times New Roman" panose="02020603050405020304" pitchFamily="18" charset="0"/>
                <a:ea typeface="Times New Roman" panose="02020603050405020304" pitchFamily="18" charset="0"/>
                <a:cs typeface="Times New Roman" panose="02020603050405020304" pitchFamily="18" charset="0"/>
              </a:rPr>
              <a:t># tính độ dài danh sách</a:t>
            </a:r>
            <a:endParaRPr lang="en-US" sz="2800">
              <a:solidFill>
                <a:schemeClr val="tx2">
                  <a:lumMod val="85000"/>
                  <a:lumOff val="15000"/>
                </a:schemeClr>
              </a:solidFill>
              <a:latin typeface="Times New Roman" panose="02020603050405020304" pitchFamily="18" charset="0"/>
              <a:ea typeface="Times New Roman" panose="02020603050405020304" pitchFamily="18" charset="0"/>
              <a:cs typeface="Arial" panose="020B0604020202020204" pitchFamily="34" charset="0"/>
            </a:endParaRPr>
          </a:p>
          <a:p>
            <a:pPr algn="just"/>
            <a:r>
              <a:rPr lang="en-US" sz="2800">
                <a:latin typeface="Times New Roman" panose="02020603050405020304" pitchFamily="18" charset="0"/>
                <a:ea typeface="Times New Roman" panose="02020603050405020304" pitchFamily="18" charset="0"/>
                <a:cs typeface="Times New Roman" panose="02020603050405020304" pitchFamily="18" charset="0"/>
              </a:rPr>
              <a:t> 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b="1">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A[1]  =  "One"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48895"/>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Thay đổi giá trị của từng </a:t>
            </a:r>
            <a:r>
              <a:rPr lang="en-US" sz="280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phần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tử bằng lệnh gán</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b="1">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[1, 'One', 3, 4, 5]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Lệnh del để xóa một phần tử của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b="1">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del </a:t>
            </a:r>
            <a:r>
              <a:rPr lang="en-US" sz="2800" smtClean="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(A[4])</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b="1">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[1, 'One', 3, 4]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03559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arn(inVertical)">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arn(inVertical)">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barn(inVertical)">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Effect transition="in" filter="barn(inVertical)">
                                      <p:cBhvr>
                                        <p:cTn id="42" dur="500"/>
                                        <p:tgtEl>
                                          <p:spTgt spid="5">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animEffect transition="in" filter="barn(inVertical)">
                                      <p:cBhvr>
                                        <p:cTn id="47" dur="500"/>
                                        <p:tgtEl>
                                          <p:spTgt spid="5">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5">
                                            <p:txEl>
                                              <p:pRg st="8" end="8"/>
                                            </p:txEl>
                                          </p:spTgt>
                                        </p:tgtEl>
                                        <p:attrNameLst>
                                          <p:attrName>style.visibility</p:attrName>
                                        </p:attrNameLst>
                                      </p:cBhvr>
                                      <p:to>
                                        <p:strVal val="visible"/>
                                      </p:to>
                                    </p:set>
                                    <p:animEffect transition="in" filter="barn(inVertical)">
                                      <p:cBhvr>
                                        <p:cTn id="52" dur="500"/>
                                        <p:tgtEl>
                                          <p:spTgt spid="5">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animEffect transition="in" filter="barn(inVertical)">
                                      <p:cBhvr>
                                        <p:cTn id="57" dur="500"/>
                                        <p:tgtEl>
                                          <p:spTgt spid="5">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5">
                                            <p:txEl>
                                              <p:pRg st="10" end="10"/>
                                            </p:txEl>
                                          </p:spTgt>
                                        </p:tgtEl>
                                        <p:attrNameLst>
                                          <p:attrName>style.visibility</p:attrName>
                                        </p:attrNameLst>
                                      </p:cBhvr>
                                      <p:to>
                                        <p:strVal val="visible"/>
                                      </p:to>
                                    </p:set>
                                    <p:animEffect transition="in" filter="barn(inVertical)">
                                      <p:cBhvr>
                                        <p:cTn id="62" dur="500"/>
                                        <p:tgtEl>
                                          <p:spTgt spid="5">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5">
                                            <p:txEl>
                                              <p:pRg st="11" end="11"/>
                                            </p:txEl>
                                          </p:spTgt>
                                        </p:tgtEl>
                                        <p:attrNameLst>
                                          <p:attrName>style.visibility</p:attrName>
                                        </p:attrNameLst>
                                      </p:cBhvr>
                                      <p:to>
                                        <p:strVal val="visible"/>
                                      </p:to>
                                    </p:set>
                                    <p:animEffect transition="in" filter="barn(inVertical)">
                                      <p:cBhvr>
                                        <p:cTn id="67" dur="5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984738" y="1025267"/>
            <a:ext cx="9941169" cy="5141833"/>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b="1">
                <a:solidFill>
                  <a:srgbClr val="ED7D31"/>
                </a:solidFill>
                <a:latin typeface="Times New Roman" panose="02020603050405020304" pitchFamily="18" charset="0"/>
                <a:ea typeface="Times New Roman" panose="02020603050405020304" pitchFamily="18" charset="0"/>
                <a:cs typeface="Times New Roman" panose="02020603050405020304" pitchFamily="18" charset="0"/>
              </a:rPr>
              <a:t>Ví dụ 3</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Quan sát các lệnh sau để biết cách tạo danh sách rỗng (có độ dài 0) và các phép toán ghép danh sách (phép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b="1">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 = [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b="1">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len</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b="1">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&gt;&gt;&gt;</a:t>
            </a:r>
            <a:r>
              <a:rPr lang="en-US" sz="2800">
                <a:solidFill>
                  <a:srgbClr val="A0249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[1,2] + [3,4,5,6]  # ghép hai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[1, 2, 3, 4, 5, 6] </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23322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arn(inVertical)">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arn(inVertical)">
                                      <p:cBhvr>
                                        <p:cTn id="32" dur="500"/>
                                        <p:tgtEl>
                                          <p:spTgt spid="5">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barn(inVertical)">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984739" y="1264578"/>
            <a:ext cx="10456984" cy="4597003"/>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List là kiểu dữ liệu danh sách (dãy, mảng) trong Python. Tạo list bằng lệnh gán với các phần tử trong cặp dấu ngoặc []. Các phần tử của danh sách có thể có các kiểu dữ liệu khác nhau. Truy cập hoặc thay đổi giá trị của từng phần tử thông qua chỉ số: &lt;danh sách&gt;[&lt;chỉ số&gt;]</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Chỉ số của danh sách bắt dầu từ 0 đến len( ) – 1, trong đó len( ) là lệnh tính độ dài danh sách.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9662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149594" y="1369039"/>
            <a:ext cx="10128006" cy="5141833"/>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 Cho danh sách A = [1, 0, “One”, 9, 15, “Two”, True, False]. Hãy cho biết giá trị các phần tử:</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a) A[0]             b) A[2]</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c) A[7]             d) A[len(A)]</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2. Giả sử A là một danh sách các số, mỗi lệnh sau thực hiện gì?</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marR="48895">
              <a:spcBef>
                <a:spcPts val="1200"/>
              </a:spcBef>
              <a:spcAft>
                <a:spcPts val="1200"/>
              </a:spcAft>
            </a:pP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 A = A  + [10]             b) del </a:t>
            </a:r>
            <a:r>
              <a:rPr lang="en-US" sz="2800" smtClean="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a:solidFill>
                  <a:srgbClr val="202124"/>
                </a:solidFill>
                <a:latin typeface="Times New Roman" panose="02020603050405020304" pitchFamily="18" charset="0"/>
                <a:ea typeface="Times New Roman" panose="02020603050405020304" pitchFamily="18" charset="0"/>
              </a:rPr>
              <a:t>c) A = [100] + A             d) A = A[1] *25</a:t>
            </a:r>
            <a:endParaRPr lang="en-US" sz="2800"/>
          </a:p>
        </p:txBody>
      </p:sp>
      <p:pic>
        <p:nvPicPr>
          <p:cNvPr id="2" name="Picture 1"/>
          <p:cNvPicPr>
            <a:picLocks noChangeAspect="1"/>
          </p:cNvPicPr>
          <p:nvPr/>
        </p:nvPicPr>
        <p:blipFill>
          <a:blip r:embed="rId2">
            <a:extLst>
              <a:ext uri="{BEBA8EAE-BF5A-486C-A8C5-ECC9F3942E4B}">
                <a14:imgProps xmlns:a14="http://schemas.microsoft.com/office/drawing/2010/main">
                  <a14:imgLayer r:embed="rId3">
                    <a14:imgEffect>
                      <a14:backgroundRemoval t="1231" b="94769" l="10000" r="90000"/>
                    </a14:imgEffect>
                  </a14:imgLayer>
                </a14:imgProps>
              </a:ext>
            </a:extLst>
          </a:blip>
          <a:stretch>
            <a:fillRect/>
          </a:stretch>
        </p:blipFill>
        <p:spPr>
          <a:xfrm>
            <a:off x="5174775" y="0"/>
            <a:ext cx="1498979" cy="1498979"/>
          </a:xfrm>
          <a:prstGeom prst="rect">
            <a:avLst/>
          </a:prstGeom>
        </p:spPr>
      </p:pic>
    </p:spTree>
    <p:extLst>
      <p:ext uri="{BB962C8B-B14F-4D97-AF65-F5344CB8AC3E}">
        <p14:creationId xmlns:p14="http://schemas.microsoft.com/office/powerpoint/2010/main" val="2401619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loud Callout 4"/>
          <p:cNvSpPr/>
          <p:nvPr/>
        </p:nvSpPr>
        <p:spPr>
          <a:xfrm>
            <a:off x="2883876" y="1165146"/>
            <a:ext cx="6096000" cy="3097248"/>
          </a:xfrm>
          <a:prstGeom prst="cloudCallout">
            <a:avLst/>
          </a:prstGeom>
        </p:spPr>
        <p:style>
          <a:lnRef idx="2">
            <a:schemeClr val="accent2"/>
          </a:lnRef>
          <a:fillRef idx="1">
            <a:schemeClr val="lt1"/>
          </a:fillRef>
          <a:effectRef idx="0">
            <a:schemeClr val="accent2"/>
          </a:effectRef>
          <a:fontRef idx="minor">
            <a:schemeClr val="dk1"/>
          </a:fontRef>
        </p:style>
        <p:txBody>
          <a:bodyPr>
            <a:spAutoFit/>
          </a:bodyPr>
          <a:lstStyle/>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Quan sát các lệnh sau để biết cách dùng lệnh for duyệt lần lượt các phần tử của một danh sách.</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688304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679707" y="407350"/>
            <a:ext cx="11301278" cy="707886"/>
          </a:xfrm>
          <a:prstGeom prst="rect">
            <a:avLst/>
          </a:prstGeom>
        </p:spPr>
        <p:txBody>
          <a:bodyPr wrap="square">
            <a:spAutoFit/>
          </a:bodyPr>
          <a:lstStyle/>
          <a:p>
            <a:r>
              <a:rPr lang="en-US" sz="4000" b="1">
                <a:solidFill>
                  <a:srgbClr val="C00000"/>
                </a:solidFill>
                <a:latin typeface="Times New Roman" panose="02020603050405020304" pitchFamily="18" charset="0"/>
                <a:ea typeface="Times New Roman" panose="02020603050405020304" pitchFamily="18" charset="0"/>
              </a:rPr>
              <a:t>2. DUYỆT CÁC PHẦN TỬ CỦA </a:t>
            </a:r>
            <a:r>
              <a:rPr lang="en-US" sz="4000" b="1" smtClean="0">
                <a:solidFill>
                  <a:srgbClr val="C00000"/>
                </a:solidFill>
                <a:latin typeface="Times New Roman" panose="02020603050405020304" pitchFamily="18" charset="0"/>
                <a:ea typeface="Times New Roman" panose="02020603050405020304" pitchFamily="18" charset="0"/>
              </a:rPr>
              <a:t>DANH SÁCH </a:t>
            </a:r>
            <a:endParaRPr lang="en-US" sz="4000">
              <a:solidFill>
                <a:srgbClr val="C00000"/>
              </a:solidFill>
            </a:endParaRPr>
          </a:p>
        </p:txBody>
      </p:sp>
      <p:sp>
        <p:nvSpPr>
          <p:cNvPr id="6" name="Rounded Rectangle 5"/>
          <p:cNvSpPr/>
          <p:nvPr/>
        </p:nvSpPr>
        <p:spPr>
          <a:xfrm>
            <a:off x="679707" y="1115236"/>
            <a:ext cx="10480431" cy="5754767"/>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600"/>
              </a:spcBef>
              <a:spcAft>
                <a:spcPts val="600"/>
              </a:spcAft>
            </a:pPr>
            <a:r>
              <a:rPr lang="en-US"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Ví dụ 1.</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Duyệt và in ra từng phần tử của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&gt;&gt;&gt; A = [1,2,3,4,5]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&gt;&gt;&gt; for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 </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in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range</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 (len(A)):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print </a:t>
            </a:r>
            <a:r>
              <a:rPr lang="en-US" sz="2800">
                <a:solidFill>
                  <a:srgbClr val="202124"/>
                </a:solidFill>
                <a:latin typeface="Times New Roman" panose="02020603050405020304" pitchFamily="18" charset="0"/>
                <a:ea typeface="Times New Roman" panose="02020603050405020304" pitchFamily="18" charset="0"/>
                <a:cs typeface="Times New Roman" panose="02020603050405020304" pitchFamily="18" charset="0"/>
              </a:rPr>
              <a:t>(A[i], end = “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Vi dụ 2.</a:t>
            </a:r>
            <a:r>
              <a:rPr lang="en-US" sz="280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Duyệt và in một phần của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 = [3, 2, 1, 5, 6, 10, 7, 12, 18]</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for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a:t>
            </a:r>
            <a:r>
              <a:rPr lang="en-US" sz="2800">
                <a:latin typeface="Times New Roman" panose="02020603050405020304" pitchFamily="18" charset="0"/>
                <a:ea typeface="Times New Roman" panose="02020603050405020304" pitchFamily="18" charset="0"/>
                <a:cs typeface="Times New Roman" panose="02020603050405020304" pitchFamily="18" charset="0"/>
              </a:rPr>
              <a:t>  in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range</a:t>
            </a:r>
            <a:r>
              <a:rPr lang="en-US" sz="2800">
                <a:latin typeface="Times New Roman" panose="02020603050405020304" pitchFamily="18" charset="0"/>
                <a:ea typeface="Times New Roman" panose="02020603050405020304" pitchFamily="18" charset="0"/>
                <a:cs typeface="Times New Roman" panose="02020603050405020304" pitchFamily="18" charset="0"/>
              </a:rPr>
              <a:t>(2,5):</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print </a:t>
            </a:r>
            <a:r>
              <a:rPr lang="en-US" sz="2800">
                <a:latin typeface="Times New Roman" panose="02020603050405020304" pitchFamily="18" charset="0"/>
                <a:ea typeface="Times New Roman" panose="02020603050405020304" pitchFamily="18" charset="0"/>
                <a:cs typeface="Times New Roman" panose="02020603050405020304" pitchFamily="18" charset="0"/>
              </a:rPr>
              <a:t>(A[i], end = “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600"/>
              </a:spcBef>
              <a:spcAft>
                <a:spcPts val="6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1 5 6</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06670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arn(inVertical)">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arn(inVertic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arn(inVertical)">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arn(inVertical)">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arn(inVertical)">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barn(inVertical)">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barn(inVertical)">
                                      <p:cBhvr>
                                        <p:cTn id="47" dur="500"/>
                                        <p:tgtEl>
                                          <p:spTgt spid="6">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barn(inVertical)">
                                      <p:cBhvr>
                                        <p:cTn id="52"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orizontal Scroll 4"/>
          <p:cNvSpPr/>
          <p:nvPr/>
        </p:nvSpPr>
        <p:spPr>
          <a:xfrm>
            <a:off x="1487606" y="2189777"/>
            <a:ext cx="9632870" cy="2380262"/>
          </a:xfrm>
          <a:prstGeom prst="horizontalScroll">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en-US" sz="32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Ghi nhớ:</a:t>
            </a:r>
            <a:r>
              <a:rPr lang="en-US" sz="32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a:latin typeface="Times New Roman" panose="02020603050405020304" pitchFamily="18" charset="0"/>
                <a:ea typeface="Times New Roman" panose="02020603050405020304" pitchFamily="18" charset="0"/>
                <a:cs typeface="Times New Roman" panose="02020603050405020304" pitchFamily="18" charset="0"/>
              </a:rPr>
              <a:t>Có thể duyệt lần lượt các phần </a:t>
            </a:r>
            <a:r>
              <a:rPr lang="en-US" sz="3200" smtClean="0">
                <a:latin typeface="Times New Roman" panose="02020603050405020304" pitchFamily="18" charset="0"/>
                <a:ea typeface="Times New Roman" panose="02020603050405020304" pitchFamily="18" charset="0"/>
                <a:cs typeface="Times New Roman" panose="02020603050405020304" pitchFamily="18" charset="0"/>
              </a:rPr>
              <a:t>tử </a:t>
            </a:r>
            <a:r>
              <a:rPr lang="en-US" sz="3200">
                <a:latin typeface="Times New Roman" panose="02020603050405020304" pitchFamily="18" charset="0"/>
                <a:ea typeface="Times New Roman" panose="02020603050405020304" pitchFamily="18" charset="0"/>
                <a:cs typeface="Times New Roman" panose="02020603050405020304" pitchFamily="18" charset="0"/>
              </a:rPr>
              <a:t>của danh sách bằng lệnh for kết hợp với vùng giá trị của lệnh range( ).</a:t>
            </a:r>
            <a:endParaRPr lang="en-US" sz="32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806665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187569" y="248531"/>
            <a:ext cx="12004431" cy="6609469"/>
          </a:xfrm>
          <a:prstGeom prst="round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just">
              <a:lnSpc>
                <a:spcPct val="115000"/>
              </a:lnSpc>
              <a:spcAft>
                <a:spcPts val="0"/>
              </a:spcAft>
            </a:pP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1. Giải thích các lệnh ở mỗi câu sau thực hiện công việc </a:t>
            </a:r>
            <a:r>
              <a:rPr lang="en-US" sz="2800" smtClean="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gì?</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a)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S = 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for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 i  </a:t>
            </a:r>
            <a:r>
              <a:rPr lang="en-US" sz="2800">
                <a:latin typeface="Times New Roman" panose="02020603050405020304" pitchFamily="18" charset="0"/>
                <a:ea typeface="Times New Roman" panose="02020603050405020304" pitchFamily="18" charset="0"/>
                <a:cs typeface="Times New Roman" panose="02020603050405020304" pitchFamily="18" charset="0"/>
              </a:rPr>
              <a:t>in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range</a:t>
            </a:r>
            <a:r>
              <a:rPr lang="en-US" sz="2800">
                <a:latin typeface="Times New Roman" panose="02020603050405020304" pitchFamily="18" charset="0"/>
                <a:ea typeface="Times New Roman" panose="02020603050405020304" pitchFamily="18" charset="0"/>
                <a:cs typeface="Times New Roman" panose="02020603050405020304" pitchFamily="18" charset="0"/>
              </a:rPr>
              <a:t>(len(A)):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if   A[i] &gt; 0:  S = S + A[i]</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print</a:t>
            </a:r>
            <a:r>
              <a:rPr lang="en-US" sz="2800">
                <a:latin typeface="Times New Roman" panose="02020603050405020304" pitchFamily="18" charset="0"/>
                <a:ea typeface="Times New Roman" panose="02020603050405020304" pitchFamily="18" charset="0"/>
                <a:cs typeface="Times New Roman" panose="02020603050405020304" pitchFamily="18" charset="0"/>
              </a:rPr>
              <a:t>(S)</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b)</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C = 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for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i</a:t>
            </a:r>
            <a:r>
              <a:rPr lang="en-US" sz="2800">
                <a:latin typeface="Times New Roman" panose="02020603050405020304" pitchFamily="18" charset="0"/>
                <a:ea typeface="Times New Roman" panose="02020603050405020304" pitchFamily="18" charset="0"/>
                <a:cs typeface="Times New Roman" panose="02020603050405020304" pitchFamily="18" charset="0"/>
              </a:rPr>
              <a:t>  in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range</a:t>
            </a:r>
            <a:r>
              <a:rPr lang="en-US" sz="2800">
                <a:latin typeface="Times New Roman" panose="02020603050405020304" pitchFamily="18" charset="0"/>
                <a:ea typeface="Times New Roman" panose="02020603050405020304" pitchFamily="18" charset="0"/>
                <a:cs typeface="Times New Roman" panose="02020603050405020304" pitchFamily="18" charset="0"/>
              </a:rPr>
              <a:t>(len(A)):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if A[i] &gt; 0:  C = C + 1</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lnSpc>
                <a:spcPct val="115000"/>
              </a:lnSpc>
              <a:spcAft>
                <a:spcPts val="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print</a:t>
            </a:r>
            <a:r>
              <a:rPr lang="en-US" sz="2800">
                <a:latin typeface="Times New Roman" panose="02020603050405020304" pitchFamily="18" charset="0"/>
                <a:ea typeface="Times New Roman" panose="02020603050405020304" pitchFamily="18" charset="0"/>
                <a:cs typeface="Times New Roman" panose="02020603050405020304" pitchFamily="18" charset="0"/>
              </a:rPr>
              <a:t>(C)</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r>
              <a:rPr lang="en-US" sz="2800">
                <a:solidFill>
                  <a:schemeClr val="tx2"/>
                </a:solidFill>
                <a:latin typeface="Times New Roman" panose="02020603050405020304" pitchFamily="18" charset="0"/>
                <a:ea typeface="Times New Roman" panose="02020603050405020304" pitchFamily="18" charset="0"/>
              </a:rPr>
              <a:t>2. Cho dãy các số nguyên A, viết chương trinh in ra các số chẵn của A.</a:t>
            </a:r>
            <a:endParaRPr lang="en-US" sz="2800">
              <a:solidFill>
                <a:schemeClr val="tx2"/>
              </a:solidFill>
            </a:endParaRPr>
          </a:p>
        </p:txBody>
      </p:sp>
      <p:pic>
        <p:nvPicPr>
          <p:cNvPr id="1026" name="Picture 2" descr="Ghim của eimi ( 에이미 )💫 trên 問號?? | Dễ thương, Hình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621055" y="1633610"/>
            <a:ext cx="4231270" cy="343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2325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arn(inVertical)">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arn(inVertic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arn(inVertical)">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arn(inVertical)">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arn(inVertical)">
                                      <p:cBhvr>
                                        <p:cTn id="37" dur="500"/>
                                        <p:tgtEl>
                                          <p:spTgt spid="6">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6">
                                            <p:txEl>
                                              <p:pRg st="6" end="6"/>
                                            </p:txEl>
                                          </p:spTgt>
                                        </p:tgtEl>
                                        <p:attrNameLst>
                                          <p:attrName>style.visibility</p:attrName>
                                        </p:attrNameLst>
                                      </p:cBhvr>
                                      <p:to>
                                        <p:strVal val="visible"/>
                                      </p:to>
                                    </p:set>
                                    <p:animEffect transition="in" filter="barn(inVertical)">
                                      <p:cBhvr>
                                        <p:cTn id="42" dur="500"/>
                                        <p:tgtEl>
                                          <p:spTgt spid="6">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6">
                                            <p:txEl>
                                              <p:pRg st="7" end="7"/>
                                            </p:txEl>
                                          </p:spTgt>
                                        </p:tgtEl>
                                        <p:attrNameLst>
                                          <p:attrName>style.visibility</p:attrName>
                                        </p:attrNameLst>
                                      </p:cBhvr>
                                      <p:to>
                                        <p:strVal val="visible"/>
                                      </p:to>
                                    </p:set>
                                    <p:animEffect transition="in" filter="barn(inVertical)">
                                      <p:cBhvr>
                                        <p:cTn id="47" dur="500"/>
                                        <p:tgtEl>
                                          <p:spTgt spid="6">
                                            <p:txEl>
                                              <p:pRg st="7" end="7"/>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6">
                                            <p:txEl>
                                              <p:pRg st="8" end="8"/>
                                            </p:txEl>
                                          </p:spTgt>
                                        </p:tgtEl>
                                        <p:attrNameLst>
                                          <p:attrName>style.visibility</p:attrName>
                                        </p:attrNameLst>
                                      </p:cBhvr>
                                      <p:to>
                                        <p:strVal val="visible"/>
                                      </p:to>
                                    </p:set>
                                    <p:animEffect transition="in" filter="barn(inVertical)">
                                      <p:cBhvr>
                                        <p:cTn id="52" dur="500"/>
                                        <p:tgtEl>
                                          <p:spTgt spid="6">
                                            <p:txEl>
                                              <p:pRg st="8" end="8"/>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6">
                                            <p:txEl>
                                              <p:pRg st="9" end="9"/>
                                            </p:txEl>
                                          </p:spTgt>
                                        </p:tgtEl>
                                        <p:attrNameLst>
                                          <p:attrName>style.visibility</p:attrName>
                                        </p:attrNameLst>
                                      </p:cBhvr>
                                      <p:to>
                                        <p:strVal val="visible"/>
                                      </p:to>
                                    </p:set>
                                    <p:animEffect transition="in" filter="barn(inVertical)">
                                      <p:cBhvr>
                                        <p:cTn id="57" dur="500"/>
                                        <p:tgtEl>
                                          <p:spTgt spid="6">
                                            <p:txEl>
                                              <p:pRg st="9" end="9"/>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6">
                                            <p:txEl>
                                              <p:pRg st="10" end="10"/>
                                            </p:txEl>
                                          </p:spTgt>
                                        </p:tgtEl>
                                        <p:attrNameLst>
                                          <p:attrName>style.visibility</p:attrName>
                                        </p:attrNameLst>
                                      </p:cBhvr>
                                      <p:to>
                                        <p:strVal val="visible"/>
                                      </p:to>
                                    </p:set>
                                    <p:animEffect transition="in" filter="barn(inVertical)">
                                      <p:cBhvr>
                                        <p:cTn id="62" dur="500"/>
                                        <p:tgtEl>
                                          <p:spTgt spid="6">
                                            <p:txEl>
                                              <p:pRg st="10" end="1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6">
                                            <p:txEl>
                                              <p:pRg st="11" end="11"/>
                                            </p:txEl>
                                          </p:spTgt>
                                        </p:tgtEl>
                                        <p:attrNameLst>
                                          <p:attrName>style.visibility</p:attrName>
                                        </p:attrNameLst>
                                      </p:cBhvr>
                                      <p:to>
                                        <p:strVal val="visible"/>
                                      </p:to>
                                    </p:set>
                                    <p:animEffect transition="in" filter="barn(inVertical)">
                                      <p:cBhvr>
                                        <p:cTn id="67" dur="500"/>
                                        <p:tgtEl>
                                          <p:spTgt spid="6">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335109" y="266673"/>
            <a:ext cx="9154429" cy="707886"/>
          </a:xfrm>
          <a:prstGeom prst="rect">
            <a:avLst/>
          </a:prstGeom>
        </p:spPr>
        <p:txBody>
          <a:bodyPr wrap="none">
            <a:spAutoFit/>
          </a:bodyPr>
          <a:lstStyle/>
          <a:p>
            <a:r>
              <a:rPr lang="en-US" sz="4000" b="1">
                <a:solidFill>
                  <a:srgbClr val="7030A0"/>
                </a:solidFill>
                <a:latin typeface="Times New Roman" panose="02020603050405020304" pitchFamily="18" charset="0"/>
                <a:ea typeface="Times New Roman" panose="02020603050405020304" pitchFamily="18" charset="0"/>
              </a:rPr>
              <a:t>3. THÊM PHẦN </a:t>
            </a:r>
            <a:r>
              <a:rPr lang="en-US" sz="4000" b="1" smtClean="0">
                <a:solidFill>
                  <a:srgbClr val="7030A0"/>
                </a:solidFill>
                <a:latin typeface="Times New Roman" panose="02020603050405020304" pitchFamily="18" charset="0"/>
                <a:ea typeface="Times New Roman" panose="02020603050405020304" pitchFamily="18" charset="0"/>
              </a:rPr>
              <a:t>TỬ </a:t>
            </a:r>
            <a:r>
              <a:rPr lang="en-US" sz="4000" b="1">
                <a:solidFill>
                  <a:srgbClr val="7030A0"/>
                </a:solidFill>
                <a:latin typeface="Times New Roman" panose="02020603050405020304" pitchFamily="18" charset="0"/>
                <a:ea typeface="Times New Roman" panose="02020603050405020304" pitchFamily="18" charset="0"/>
              </a:rPr>
              <a:t>VÀO DANH SÁCH</a:t>
            </a:r>
            <a:endParaRPr lang="en-US" sz="4000">
              <a:solidFill>
                <a:srgbClr val="7030A0"/>
              </a:solidFill>
            </a:endParaRPr>
          </a:p>
        </p:txBody>
      </p:sp>
      <p:sp>
        <p:nvSpPr>
          <p:cNvPr id="6" name="Rounded Rectangle 5"/>
          <p:cNvSpPr/>
          <p:nvPr/>
        </p:nvSpPr>
        <p:spPr>
          <a:xfrm>
            <a:off x="717453" y="1095765"/>
            <a:ext cx="10738339" cy="5618559"/>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Python có những lệnh đặc biệt để thêm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phần </a:t>
            </a:r>
            <a:r>
              <a:rPr lang="en-US" sz="2800">
                <a:latin typeface="Times New Roman" panose="02020603050405020304" pitchFamily="18" charset="0"/>
                <a:ea typeface="Times New Roman" panose="02020603050405020304" pitchFamily="18" charset="0"/>
                <a:cs typeface="Times New Roman" panose="02020603050405020304" pitchFamily="18" charset="0"/>
              </a:rPr>
              <a:t>tử vào một danh sách. Các lệnh này được thiết kế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riêng </a:t>
            </a:r>
            <a:r>
              <a:rPr lang="en-US" sz="2800">
                <a:latin typeface="Times New Roman" panose="02020603050405020304" pitchFamily="18" charset="0"/>
                <a:ea typeface="Times New Roman" panose="02020603050405020304" pitchFamily="18" charset="0"/>
                <a:cs typeface="Times New Roman" panose="02020603050405020304" pitchFamily="18" charset="0"/>
              </a:rPr>
              <a:t>cho kiểu dữ liệu danh sách và còn được gọi là phương thức (method) của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Ví dụ. Thêm phần tử vào cuối danh sách</a:t>
            </a:r>
            <a:endParaRPr lang="en-US" sz="2800" b="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 = [1,2]</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 </a:t>
            </a: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append</a:t>
            </a:r>
            <a:r>
              <a:rPr lang="en-US" sz="2800">
                <a:latin typeface="Times New Roman" panose="02020603050405020304" pitchFamily="18" charset="0"/>
                <a:ea typeface="Times New Roman" panose="02020603050405020304" pitchFamily="18" charset="0"/>
                <a:cs typeface="Times New Roman" panose="02020603050405020304" pitchFamily="18" charset="0"/>
              </a:rPr>
              <a:t> (10)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[1, 2, 10]</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587213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arn(inVertical)">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arn(inVertic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arn(inVertical)">
                                      <p:cBhvr>
                                        <p:cTn id="27" dur="500"/>
                                        <p:tgtEl>
                                          <p:spTgt spid="6">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6">
                                            <p:txEl>
                                              <p:pRg st="4" end="4"/>
                                            </p:txEl>
                                          </p:spTgt>
                                        </p:tgtEl>
                                        <p:attrNameLst>
                                          <p:attrName>style.visibility</p:attrName>
                                        </p:attrNameLst>
                                      </p:cBhvr>
                                      <p:to>
                                        <p:strVal val="visible"/>
                                      </p:to>
                                    </p:set>
                                    <p:animEffect transition="in" filter="barn(inVertical)">
                                      <p:cBhvr>
                                        <p:cTn id="32" dur="500"/>
                                        <p:tgtEl>
                                          <p:spTgt spid="6">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barn(inVertical)">
                                      <p:cBhvr>
                                        <p:cTn id="37"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773723" y="1325219"/>
            <a:ext cx="10550770" cy="3507343"/>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Ghi nhớ</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Python có một số lệnh dành riêng (phương thức) cho dữ liệu kiểu danh sách. Cú pháp các lệnh đó như sau:</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ctr">
              <a:spcBef>
                <a:spcPts val="1200"/>
              </a:spcBef>
              <a:spcAft>
                <a:spcPts val="1200"/>
              </a:spcAft>
            </a:pPr>
            <a:r>
              <a:rPr lang="en-US" sz="2800" b="1">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&lt;danh sách&gt;.&lt;phương thức&gt;</a:t>
            </a:r>
            <a:endParaRPr lang="en-US" sz="2800" b="1">
              <a:solidFill>
                <a:srgbClr val="0070C0"/>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Lệnh thêm phần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tử </a:t>
            </a:r>
            <a:r>
              <a:rPr lang="en-US" sz="2800">
                <a:latin typeface="Times New Roman" panose="02020603050405020304" pitchFamily="18" charset="0"/>
                <a:ea typeface="Times New Roman" panose="02020603050405020304" pitchFamily="18" charset="0"/>
                <a:cs typeface="Times New Roman" panose="02020603050405020304" pitchFamily="18" charset="0"/>
              </a:rPr>
              <a:t>vào cuối danh sách là &lt;danh sách&gt;.</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append( )</a:t>
            </a:r>
            <a:endParaRPr lang="en-US" sz="2800">
              <a:solidFill>
                <a:srgbClr val="0070C0"/>
              </a:solidFill>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29935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359878" y="1908700"/>
            <a:ext cx="9753600" cy="4324588"/>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1.</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Sau khi thêm một phần tử vào danh sách A bằng lệnh </a:t>
            </a:r>
            <a:r>
              <a:rPr lang="en-US" sz="280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rPr>
              <a:t>append()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thì độ dài danh sách A thay đổi như thế nào?</a:t>
            </a:r>
          </a:p>
          <a:p>
            <a:pPr algn="just">
              <a:spcBef>
                <a:spcPts val="1200"/>
              </a:spcBef>
              <a:spcAft>
                <a:spcPts val="1200"/>
              </a:spcAft>
            </a:pPr>
            <a:r>
              <a:rPr lang="en-US"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2.</a:t>
            </a:r>
            <a:r>
              <a:rPr lang="en-US" sz="2800">
                <a:latin typeface="Times New Roman" panose="02020603050405020304" pitchFamily="18" charset="0"/>
                <a:ea typeface="Times New Roman" panose="02020603050405020304" pitchFamily="18" charset="0"/>
                <a:cs typeface="Times New Roman" panose="02020603050405020304" pitchFamily="18" charset="0"/>
              </a:rPr>
              <a:t> </a:t>
            </a: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Danh sách A sẽ như thế nào sau các lệnh sau?</a:t>
            </a:r>
            <a:endParaRPr lang="en-US" sz="2800">
              <a:solidFill>
                <a:schemeClr val="tx2"/>
              </a:solidFill>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 = [2,4,10,1,0]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&gt;&gt;&gt; A. append (100)</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spcBef>
                <a:spcPts val="1200"/>
              </a:spcBef>
              <a:spcAft>
                <a:spcPts val="1200"/>
              </a:spcAft>
            </a:pPr>
            <a:r>
              <a:rPr lang="en-US" sz="2800">
                <a:latin typeface="Times New Roman" panose="02020603050405020304" pitchFamily="18" charset="0"/>
                <a:ea typeface="Times New Roman" panose="02020603050405020304" pitchFamily="18" charset="0"/>
              </a:rPr>
              <a:t>&gt;&gt;&gt; del </a:t>
            </a:r>
            <a:r>
              <a:rPr lang="en-US" sz="2800" smtClean="0">
                <a:latin typeface="Times New Roman" panose="02020603050405020304" pitchFamily="18" charset="0"/>
                <a:ea typeface="Times New Roman" panose="02020603050405020304" pitchFamily="18" charset="0"/>
              </a:rPr>
              <a:t>(A[1])</a:t>
            </a:r>
            <a:endParaRPr lang="en-US" sz="2800"/>
          </a:p>
        </p:txBody>
      </p:sp>
      <p:pic>
        <p:nvPicPr>
          <p:cNvPr id="2050" name="Picture 2" descr="Ghim của eimi ( 에이미 )💫 trên 問號?? | Dễ thương, Hình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44806" y="152813"/>
            <a:ext cx="2165594" cy="1755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701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barn(inVertical)">
                                      <p:cBhvr>
                                        <p:cTn id="7" dur="500"/>
                                        <p:tgtEl>
                                          <p:spTgt spid="5">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barn(inVertical)">
                                      <p:cBhvr>
                                        <p:cTn id="12" dur="500"/>
                                        <p:tgtEl>
                                          <p:spTgt spid="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barn(inVertical)">
                                      <p:cBhvr>
                                        <p:cTn id="17" dur="500"/>
                                        <p:tgtEl>
                                          <p:spTgt spid="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Effect transition="in" filter="barn(inVertical)">
                                      <p:cBhvr>
                                        <p:cTn id="27" dur="500"/>
                                        <p:tgtEl>
                                          <p:spTgt spid="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Effect transition="in" filter="barn(inVertical)">
                                      <p:cBhvr>
                                        <p:cTn id="32"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572296" y="574144"/>
            <a:ext cx="3875100" cy="743473"/>
          </a:xfrm>
          <a:prstGeom prst="rect">
            <a:avLst/>
          </a:prstGeom>
        </p:spPr>
        <p:txBody>
          <a:bodyPr wrap="none">
            <a:spAutoFit/>
          </a:bodyPr>
          <a:lstStyle/>
          <a:p>
            <a:pPr algn="just">
              <a:lnSpc>
                <a:spcPct val="115000"/>
              </a:lnSpc>
              <a:spcAft>
                <a:spcPts val="0"/>
              </a:spcAft>
            </a:pPr>
            <a:r>
              <a:rPr lang="en-US" sz="40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4. THỰC HÀNH</a:t>
            </a:r>
            <a:endParaRPr lang="en-US" sz="400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6" name="Rounded Rectangle 5"/>
          <p:cNvSpPr/>
          <p:nvPr/>
        </p:nvSpPr>
        <p:spPr>
          <a:xfrm>
            <a:off x="562707" y="1949364"/>
            <a:ext cx="11113477" cy="4460796"/>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Khởi tạo, nhập dữ liệu, thêm phần tử cho danh sách </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1. </a:t>
            </a:r>
            <a:r>
              <a:rPr lang="en-US" sz="2800">
                <a:latin typeface="Times New Roman" panose="02020603050405020304" pitchFamily="18" charset="0"/>
                <a:ea typeface="Times New Roman" panose="02020603050405020304" pitchFamily="18" charset="0"/>
                <a:cs typeface="Times New Roman" panose="02020603050405020304" pitchFamily="18" charset="0"/>
              </a:rPr>
              <a:t>Nhập số n từ bàn phím, sau đó nhập danh sách n tên các bạn lớp em và in ra danh sách các tên đó, mỗi tên trên một dòng.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Hướng dẫn. </a:t>
            </a:r>
            <a:r>
              <a:rPr lang="en-US" sz="2800">
                <a:latin typeface="Times New Roman" panose="02020603050405020304" pitchFamily="18" charset="0"/>
                <a:ea typeface="Times New Roman" panose="02020603050405020304" pitchFamily="18" charset="0"/>
                <a:cs typeface="Times New Roman" panose="02020603050405020304" pitchFamily="18" charset="0"/>
              </a:rPr>
              <a:t>Chương trình yêu cầu nhập số tự nhiên n, sau đó nhập từ tên trong danh sách, dùng phương thức append( ) để đưa dần vào danh sách.</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Chú ý. </a:t>
            </a:r>
            <a:r>
              <a:rPr lang="en-US" sz="2800">
                <a:latin typeface="Times New Roman" panose="02020603050405020304" pitchFamily="18" charset="0"/>
                <a:ea typeface="Times New Roman" panose="02020603050405020304" pitchFamily="18" charset="0"/>
                <a:cs typeface="Times New Roman" panose="02020603050405020304" pitchFamily="18" charset="0"/>
              </a:rPr>
              <a:t>Vì vùng giá trị của lệnh range(n) bắt đầu từ 0 nên trong thông báo nhập cần viết là str(i+1) để bắt đầu từ 1.</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633289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animEffect transition="in" filter="barn(inVertical)">
                                      <p:cBhvr>
                                        <p:cTn id="7" dur="500"/>
                                        <p:tgtEl>
                                          <p:spTgt spid="6">
                                            <p:bg/>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barn(inVertical)">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barn(inVertical)">
                                      <p:cBhvr>
                                        <p:cTn id="17" dur="500"/>
                                        <p:tgtEl>
                                          <p:spTgt spid="6">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barn(inVertical)">
                                      <p:cBhvr>
                                        <p:cTn id="22" dur="500"/>
                                        <p:tgtEl>
                                          <p:spTgt spid="6">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xEl>
                                              <p:pRg st="3" end="3"/>
                                            </p:txEl>
                                          </p:spTgt>
                                        </p:tgtEl>
                                        <p:attrNameLst>
                                          <p:attrName>style.visibility</p:attrName>
                                        </p:attrNameLst>
                                      </p:cBhvr>
                                      <p:to>
                                        <p:strVal val="visible"/>
                                      </p:to>
                                    </p:set>
                                    <p:animEffect transition="in" filter="barn(inVertical)">
                                      <p:cBhvr>
                                        <p:cTn id="2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04547" y="2439688"/>
            <a:ext cx="4378122" cy="548099"/>
          </a:xfrm>
          <a:prstGeom prst="rect">
            <a:avLst/>
          </a:prstGeom>
        </p:spPr>
        <p:txBody>
          <a:bodyPr wrap="none">
            <a:spAutoFit/>
          </a:bodyPr>
          <a:lstStyle/>
          <a:p>
            <a:pPr algn="just">
              <a:lnSpc>
                <a:spcPct val="115000"/>
              </a:lnSpc>
              <a:spcAft>
                <a:spcPts val="0"/>
              </a:spcAft>
            </a:pPr>
            <a:r>
              <a:rPr lang="en-US" sz="2800">
                <a:solidFill>
                  <a:schemeClr val="tx2"/>
                </a:solidFill>
                <a:latin typeface="Times New Roman" panose="02020603050405020304" pitchFamily="18" charset="0"/>
                <a:ea typeface="Times New Roman" panose="02020603050405020304" pitchFamily="18" charset="0"/>
                <a:cs typeface="Times New Roman" panose="02020603050405020304" pitchFamily="18" charset="0"/>
              </a:rPr>
              <a:t>Chương trình có thể như sau:</a:t>
            </a:r>
            <a:endParaRPr lang="en-US" sz="2800">
              <a:solidFill>
                <a:schemeClr val="tx2"/>
              </a:solidFill>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7" name="Picture 6"/>
          <p:cNvPicPr>
            <a:picLocks noChangeAspect="1"/>
          </p:cNvPicPr>
          <p:nvPr/>
        </p:nvPicPr>
        <p:blipFill rotWithShape="1">
          <a:blip r:embed="rId2"/>
          <a:srcRect l="3047" t="3498" r="45435" b="10307"/>
          <a:stretch/>
        </p:blipFill>
        <p:spPr>
          <a:xfrm>
            <a:off x="4582669" y="150125"/>
            <a:ext cx="7609331" cy="6305265"/>
          </a:xfrm>
          <a:prstGeom prst="rect">
            <a:avLst/>
          </a:prstGeom>
        </p:spPr>
      </p:pic>
      <p:sp>
        <p:nvSpPr>
          <p:cNvPr id="8" name="Right Arrow 7"/>
          <p:cNvSpPr/>
          <p:nvPr/>
        </p:nvSpPr>
        <p:spPr>
          <a:xfrm>
            <a:off x="1487607" y="2987787"/>
            <a:ext cx="2101755" cy="75062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5512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36894" y="164994"/>
            <a:ext cx="10761785" cy="2349579"/>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en-US" sz="2800" b="1">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Nhiệm vụ 2.</a:t>
            </a:r>
            <a:r>
              <a:rPr lang="en-US" sz="2800">
                <a:solidFill>
                  <a:srgbClr val="7030A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Nhập một dãy số từ bàn phím. Tính tổng, trung bình của dãy và in dãy số trên một hàng ngang</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en-US" sz="2800"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Hướng dẫn.</a:t>
            </a: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800">
                <a:latin typeface="Times New Roman" panose="02020603050405020304" pitchFamily="18" charset="0"/>
                <a:ea typeface="Times New Roman" panose="02020603050405020304" pitchFamily="18" charset="0"/>
                <a:cs typeface="Times New Roman" panose="02020603050405020304" pitchFamily="18" charset="0"/>
              </a:rPr>
              <a:t>Tương tự nhiệm vụ 1, chỉ khác là nhập số nguyên nên dùng lệnh int( ) để chuyển đổi dữ liệu.</a:t>
            </a:r>
            <a:endParaRPr lang="en-US" sz="2800">
              <a:effectLst/>
              <a:latin typeface="Times New Roman" panose="02020603050405020304" pitchFamily="18" charset="0"/>
              <a:ea typeface="Times New Roman" panose="02020603050405020304" pitchFamily="18" charset="0"/>
              <a:cs typeface="Arial" panose="020B0604020202020204" pitchFamily="34" charset="0"/>
            </a:endParaRPr>
          </a:p>
        </p:txBody>
      </p:sp>
      <p:pic>
        <p:nvPicPr>
          <p:cNvPr id="6" name="Picture 5"/>
          <p:cNvPicPr>
            <a:picLocks noChangeAspect="1"/>
          </p:cNvPicPr>
          <p:nvPr/>
        </p:nvPicPr>
        <p:blipFill rotWithShape="1">
          <a:blip r:embed="rId2"/>
          <a:srcRect l="3678" t="14132" r="55233" b="43890"/>
          <a:stretch/>
        </p:blipFill>
        <p:spPr>
          <a:xfrm>
            <a:off x="2552132" y="2514573"/>
            <a:ext cx="7528608" cy="4343427"/>
          </a:xfrm>
          <a:prstGeom prst="rect">
            <a:avLst/>
          </a:prstGeom>
        </p:spPr>
      </p:pic>
    </p:spTree>
    <p:extLst>
      <p:ext uri="{BB962C8B-B14F-4D97-AF65-F5344CB8AC3E}">
        <p14:creationId xmlns:p14="http://schemas.microsoft.com/office/powerpoint/2010/main" val="1195351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21491" y="290119"/>
            <a:ext cx="3121688" cy="707886"/>
          </a:xfrm>
          <a:prstGeom prst="rect">
            <a:avLst/>
          </a:prstGeom>
        </p:spPr>
        <p:txBody>
          <a:bodyPr wrap="none">
            <a:spAutoFit/>
          </a:bodyPr>
          <a:lstStyle/>
          <a:p>
            <a:r>
              <a:rPr lang="vi-VN" sz="4000" b="1">
                <a:solidFill>
                  <a:srgbClr val="C00000"/>
                </a:solidFill>
                <a:latin typeface="Times New Roman" panose="02020603050405020304" pitchFamily="18" charset="0"/>
                <a:ea typeface="Times New Roman" panose="02020603050405020304" pitchFamily="18" charset="0"/>
              </a:rPr>
              <a:t>LUYỆN TẬP</a:t>
            </a:r>
            <a:endParaRPr lang="en-US" sz="4000">
              <a:solidFill>
                <a:srgbClr val="C00000"/>
              </a:solidFill>
            </a:endParaRPr>
          </a:p>
        </p:txBody>
      </p:sp>
      <p:sp>
        <p:nvSpPr>
          <p:cNvPr id="6" name="Rounded Rectangle 5"/>
          <p:cNvSpPr/>
          <p:nvPr/>
        </p:nvSpPr>
        <p:spPr>
          <a:xfrm>
            <a:off x="865566" y="1667213"/>
            <a:ext cx="10433538" cy="3166824"/>
          </a:xfrm>
          <a:prstGeom prst="round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just">
              <a:spcBef>
                <a:spcPts val="1200"/>
              </a:spcBef>
              <a:spcAft>
                <a:spcPts val="1200"/>
              </a:spcAft>
            </a:pPr>
            <a:r>
              <a:rPr lang="nl-NL"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Bài 1. </a:t>
            </a:r>
            <a:r>
              <a:rPr lang="nl-NL" sz="2800">
                <a:latin typeface="Times New Roman" panose="02020603050405020304" pitchFamily="18" charset="0"/>
                <a:ea typeface="Times New Roman" panose="02020603050405020304" pitchFamily="18" charset="0"/>
                <a:cs typeface="Times New Roman" panose="02020603050405020304" pitchFamily="18" charset="0"/>
              </a:rPr>
              <a:t>Viết lệnh xóa phần tử cuối cùng của danh sách A bằng lệnh del</a:t>
            </a:r>
            <a:endParaRPr lang="en-US" sz="2800">
              <a:latin typeface="Times New Roman" panose="02020603050405020304" pitchFamily="18" charset="0"/>
              <a:ea typeface="Times New Roman" panose="02020603050405020304" pitchFamily="18" charset="0"/>
              <a:cs typeface="Arial" panose="020B0604020202020204" pitchFamily="34" charset="0"/>
            </a:endParaRPr>
          </a:p>
          <a:p>
            <a:pPr algn="just">
              <a:spcBef>
                <a:spcPts val="1200"/>
              </a:spcBef>
              <a:spcAft>
                <a:spcPts val="1200"/>
              </a:spcAft>
            </a:pPr>
            <a:r>
              <a:rPr lang="nl-NL"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Bài 2. </a:t>
            </a:r>
            <a:r>
              <a:rPr lang="nl-NL" sz="2800">
                <a:latin typeface="Times New Roman" panose="02020603050405020304" pitchFamily="18" charset="0"/>
                <a:ea typeface="Times New Roman" panose="02020603050405020304" pitchFamily="18" charset="0"/>
                <a:cs typeface="Times New Roman" panose="02020603050405020304" pitchFamily="18" charset="0"/>
              </a:rPr>
              <a:t>Có thể thêm một phần tử vào đầu danh sách được không? Nếu có thì nêu cách thực hiện</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a:t>
            </a:r>
          </a:p>
          <a:p>
            <a:pPr algn="just">
              <a:spcBef>
                <a:spcPts val="1200"/>
              </a:spcBef>
              <a:spcAft>
                <a:spcPts val="1200"/>
              </a:spcAft>
            </a:pPr>
            <a:r>
              <a:rPr lang="nl-NL" sz="2800" b="1">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Bài 3.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Cho </a:t>
            </a:r>
            <a:r>
              <a:rPr lang="nl-NL" sz="2800">
                <a:latin typeface="Times New Roman" panose="02020603050405020304" pitchFamily="18" charset="0"/>
                <a:ea typeface="Times New Roman" panose="02020603050405020304" pitchFamily="18" charset="0"/>
                <a:cs typeface="Times New Roman" panose="02020603050405020304" pitchFamily="18" charset="0"/>
              </a:rPr>
              <a:t>dãy số A. Viết chương trình tính giá trị và chỉ số của phần tử lớn nhất của A. Tương tự với bài </a:t>
            </a:r>
            <a:r>
              <a:rPr lang="nl-NL" sz="2800" smtClean="0">
                <a:latin typeface="Times New Roman" panose="02020603050405020304" pitchFamily="18" charset="0"/>
                <a:ea typeface="Times New Roman" panose="02020603050405020304" pitchFamily="18" charset="0"/>
                <a:cs typeface="Times New Roman" panose="02020603050405020304" pitchFamily="18" charset="0"/>
              </a:rPr>
              <a:t>toán tìm phần tử nhỏ nhất</a:t>
            </a:r>
            <a:endParaRPr lang="en-US" sz="280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959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837" y="503513"/>
            <a:ext cx="10058402" cy="586244"/>
          </a:xfrm>
        </p:spPr>
        <p:txBody>
          <a:bodyPr>
            <a:normAutofit/>
          </a:bodyPr>
          <a:lstStyle/>
          <a:p>
            <a:pPr algn="ctr"/>
            <a:r>
              <a:rPr lang="en-US" sz="3200" b="1">
                <a:solidFill>
                  <a:srgbClr val="7030A0"/>
                </a:solidFill>
              </a:rPr>
              <a:t>BÀI TẬP</a:t>
            </a:r>
          </a:p>
        </p:txBody>
      </p:sp>
      <p:sp>
        <p:nvSpPr>
          <p:cNvPr id="10" name="Content Placeholder 13">
            <a:extLst>
              <a:ext uri="{FF2B5EF4-FFF2-40B4-BE49-F238E27FC236}">
                <a16:creationId xmlns:a16="http://schemas.microsoft.com/office/drawing/2014/main" id="{7796A598-D9EF-4E6F-A691-A1D5B0115368}"/>
              </a:ext>
            </a:extLst>
          </p:cNvPr>
          <p:cNvSpPr>
            <a:spLocks noGrp="1"/>
          </p:cNvSpPr>
          <p:nvPr>
            <p:ph idx="1"/>
          </p:nvPr>
        </p:nvSpPr>
        <p:spPr>
          <a:xfrm>
            <a:off x="548837" y="1444139"/>
            <a:ext cx="10872650" cy="122464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a:noAutofit/>
          </a:bodyPr>
          <a:lstStyle/>
          <a:p>
            <a:pPr marL="0" indent="0" algn="just">
              <a:lnSpc>
                <a:spcPct val="120000"/>
              </a:lnSpc>
              <a:spcBef>
                <a:spcPts val="600"/>
              </a:spcBef>
              <a:spcAft>
                <a:spcPts val="600"/>
              </a:spcAft>
              <a:buNone/>
            </a:pPr>
            <a:r>
              <a:rPr lang="en-US" sz="2800" b="1">
                <a:solidFill>
                  <a:srgbClr val="00B050"/>
                </a:solidFill>
                <a:latin typeface="Times New Roman" panose="02020603050405020304" pitchFamily="18" charset="0"/>
                <a:cs typeface="Times New Roman" panose="02020603050405020304" pitchFamily="18" charset="0"/>
              </a:rPr>
              <a:t>Bài 1:</a:t>
            </a:r>
            <a:r>
              <a:rPr lang="en-US" sz="2800">
                <a:latin typeface="Times New Roman" panose="02020603050405020304" pitchFamily="18" charset="0"/>
                <a:cs typeface="Times New Roman" panose="02020603050405020304" pitchFamily="18" charset="0"/>
              </a:rPr>
              <a:t> Đọc c</a:t>
            </a:r>
            <a:r>
              <a:rPr lang="vi-VN" sz="2800">
                <a:latin typeface="Times New Roman" panose="02020603050405020304" pitchFamily="18" charset="0"/>
                <a:cs typeface="Times New Roman" panose="02020603050405020304" pitchFamily="18" charset="0"/>
              </a:rPr>
              <a:t>hương trình</a:t>
            </a:r>
            <a:r>
              <a:rPr lang="en-US" sz="2800">
                <a:latin typeface="Times New Roman" panose="02020603050405020304" pitchFamily="18" charset="0"/>
                <a:cs typeface="Times New Roman" panose="02020603050405020304" pitchFamily="18" charset="0"/>
              </a:rPr>
              <a:t> sau đây và cho biết kết quả in ra màn hình. Em hãy soạn thảo và chạy c</a:t>
            </a:r>
            <a:r>
              <a:rPr lang="vi-VN" sz="2800">
                <a:latin typeface="Times New Roman" panose="02020603050405020304" pitchFamily="18" charset="0"/>
                <a:cs typeface="Times New Roman" panose="02020603050405020304" pitchFamily="18" charset="0"/>
              </a:rPr>
              <a:t>hương trình</a:t>
            </a:r>
            <a:r>
              <a:rPr lang="en-US" sz="2800">
                <a:latin typeface="Times New Roman" panose="02020603050405020304" pitchFamily="18" charset="0"/>
                <a:cs typeface="Times New Roman" panose="02020603050405020304" pitchFamily="18" charset="0"/>
              </a:rPr>
              <a:t> để kiểm tra dự đoán của em</a:t>
            </a:r>
          </a:p>
        </p:txBody>
      </p:sp>
      <p:pic>
        <p:nvPicPr>
          <p:cNvPr id="4" name="Picture 3">
            <a:extLst>
              <a:ext uri="{FF2B5EF4-FFF2-40B4-BE49-F238E27FC236}">
                <a16:creationId xmlns:a16="http://schemas.microsoft.com/office/drawing/2014/main" id="{1CC9BA00-7098-4895-9A76-962346ED073E}"/>
              </a:ext>
            </a:extLst>
          </p:cNvPr>
          <p:cNvPicPr>
            <a:picLocks noChangeAspect="1"/>
          </p:cNvPicPr>
          <p:nvPr/>
        </p:nvPicPr>
        <p:blipFill rotWithShape="1">
          <a:blip r:embed="rId2"/>
          <a:srcRect l="8182" t="3007" r="57841" b="75770"/>
          <a:stretch/>
        </p:blipFill>
        <p:spPr>
          <a:xfrm>
            <a:off x="2424544" y="3330039"/>
            <a:ext cx="6411024" cy="2251364"/>
          </a:xfrm>
          <a:prstGeom prst="rect">
            <a:avLst/>
          </a:prstGeom>
          <a:ln>
            <a:solidFill>
              <a:srgbClr val="FFC000"/>
            </a:solidFill>
          </a:ln>
        </p:spPr>
      </p:pic>
    </p:spTree>
    <p:extLst>
      <p:ext uri="{BB962C8B-B14F-4D97-AF65-F5344CB8AC3E}">
        <p14:creationId xmlns:p14="http://schemas.microsoft.com/office/powerpoint/2010/main" val="1303401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5884F2C-92E2-4232-BB77-E9683C107F2C}"/>
              </a:ext>
            </a:extLst>
          </p:cNvPr>
          <p:cNvPicPr>
            <a:picLocks noChangeAspect="1"/>
          </p:cNvPicPr>
          <p:nvPr/>
        </p:nvPicPr>
        <p:blipFill rotWithShape="1">
          <a:blip r:embed="rId2"/>
          <a:srcRect l="4540" t="18368" r="77159" b="73749"/>
          <a:stretch/>
        </p:blipFill>
        <p:spPr>
          <a:xfrm>
            <a:off x="6553200" y="2092036"/>
            <a:ext cx="4519772" cy="1094509"/>
          </a:xfrm>
          <a:prstGeom prst="rect">
            <a:avLst/>
          </a:prstGeom>
        </p:spPr>
      </p:pic>
      <p:sp>
        <p:nvSpPr>
          <p:cNvPr id="11" name="Content Placeholder 13">
            <a:extLst>
              <a:ext uri="{FF2B5EF4-FFF2-40B4-BE49-F238E27FC236}">
                <a16:creationId xmlns:a16="http://schemas.microsoft.com/office/drawing/2014/main" id="{705115A2-C518-4824-A551-94E0737B3D8A}"/>
              </a:ext>
            </a:extLst>
          </p:cNvPr>
          <p:cNvSpPr>
            <a:spLocks noGrp="1"/>
          </p:cNvSpPr>
          <p:nvPr>
            <p:ph idx="1"/>
          </p:nvPr>
        </p:nvSpPr>
        <p:spPr>
          <a:xfrm>
            <a:off x="853637" y="1444139"/>
            <a:ext cx="4494218" cy="647897"/>
          </a:xfrm>
          <a:prstGeom prst="flowChartAlternateProcess">
            <a:avLst/>
          </a:prstGeom>
          <a:solidFill>
            <a:schemeClr val="accent1">
              <a:lumMod val="20000"/>
              <a:lumOff val="80000"/>
            </a:schemeClr>
          </a:solidFill>
          <a:ln>
            <a:noFill/>
          </a:ln>
        </p:spPr>
        <p:style>
          <a:lnRef idx="2">
            <a:schemeClr val="accent2"/>
          </a:lnRef>
          <a:fillRef idx="1">
            <a:schemeClr val="lt1"/>
          </a:fillRef>
          <a:effectRef idx="0">
            <a:schemeClr val="accent2"/>
          </a:effectRef>
          <a:fontRef idx="minor">
            <a:schemeClr val="dk1"/>
          </a:fontRef>
        </p:style>
        <p:txBody>
          <a:bodyPr>
            <a:noAutofit/>
          </a:bodyPr>
          <a:lstStyle/>
          <a:p>
            <a:pPr marL="0" indent="0" algn="ctr">
              <a:lnSpc>
                <a:spcPct val="120000"/>
              </a:lnSpc>
              <a:spcBef>
                <a:spcPts val="600"/>
              </a:spcBef>
              <a:spcAft>
                <a:spcPts val="600"/>
              </a:spcAft>
              <a:buNone/>
            </a:pPr>
            <a:r>
              <a:rPr lang="en-US" sz="2800">
                <a:latin typeface="Times New Roman" panose="02020603050405020304" pitchFamily="18" charset="0"/>
                <a:cs typeface="Times New Roman" panose="02020603050405020304" pitchFamily="18" charset="0"/>
              </a:rPr>
              <a:t>Danh sách các số nguyên</a:t>
            </a:r>
          </a:p>
        </p:txBody>
      </p:sp>
      <p:sp>
        <p:nvSpPr>
          <p:cNvPr id="12" name="Content Placeholder 13">
            <a:extLst>
              <a:ext uri="{FF2B5EF4-FFF2-40B4-BE49-F238E27FC236}">
                <a16:creationId xmlns:a16="http://schemas.microsoft.com/office/drawing/2014/main" id="{A1BECB89-268A-408A-99FE-FBD559AB974D}"/>
              </a:ext>
            </a:extLst>
          </p:cNvPr>
          <p:cNvSpPr txBox="1">
            <a:spLocks/>
          </p:cNvSpPr>
          <p:nvPr/>
        </p:nvSpPr>
        <p:spPr>
          <a:xfrm>
            <a:off x="853637" y="3385801"/>
            <a:ext cx="4494218" cy="647897"/>
          </a:xfrm>
          <a:prstGeom prst="flowChartAlternateProcess">
            <a:avLst/>
          </a:prstGeom>
          <a:solidFill>
            <a:schemeClr val="accent1">
              <a:lumMod val="20000"/>
              <a:lumOff val="80000"/>
            </a:schemeClr>
          </a:solidFill>
          <a:ln w="12700" cap="flat" cmpd="sng" algn="ctr">
            <a:noFill/>
            <a:prstDash val="solid"/>
            <a:miter lim="800000"/>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dk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dk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dk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dk1"/>
                </a:solidFill>
                <a:latin typeface="+mn-lt"/>
                <a:ea typeface="+mn-ea"/>
                <a:cs typeface="+mn-cs"/>
              </a:defRPr>
            </a:lvl9pPr>
          </a:lstStyle>
          <a:p>
            <a:pPr marL="0" indent="0" algn="ctr">
              <a:lnSpc>
                <a:spcPct val="120000"/>
              </a:lnSpc>
              <a:spcBef>
                <a:spcPts val="600"/>
              </a:spcBef>
              <a:spcAft>
                <a:spcPts val="600"/>
              </a:spcAft>
              <a:buFont typeface="Arial" panose="020B0604020202020204" pitchFamily="34" charset="0"/>
              <a:buNone/>
            </a:pPr>
            <a:r>
              <a:rPr lang="en-US" sz="2800">
                <a:latin typeface="Times New Roman" panose="02020603050405020304" pitchFamily="18" charset="0"/>
                <a:cs typeface="Times New Roman" panose="02020603050405020304" pitchFamily="18" charset="0"/>
              </a:rPr>
              <a:t>Số lượng các số nhỏ hơn 100</a:t>
            </a:r>
          </a:p>
        </p:txBody>
      </p:sp>
      <p:cxnSp>
        <p:nvCxnSpPr>
          <p:cNvPr id="14" name="Straight Arrow Connector 13">
            <a:extLst>
              <a:ext uri="{FF2B5EF4-FFF2-40B4-BE49-F238E27FC236}">
                <a16:creationId xmlns:a16="http://schemas.microsoft.com/office/drawing/2014/main" id="{12C6A7EC-CB5C-42BE-A8DF-B4F15CE9C59F}"/>
              </a:ext>
            </a:extLst>
          </p:cNvPr>
          <p:cNvCxnSpPr>
            <a:stCxn id="11" idx="3"/>
          </p:cNvCxnSpPr>
          <p:nvPr/>
        </p:nvCxnSpPr>
        <p:spPr>
          <a:xfrm>
            <a:off x="5347855" y="1768088"/>
            <a:ext cx="1205345" cy="434785"/>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FBE582C-2E96-4656-AB07-2AC14EC1AA68}"/>
              </a:ext>
            </a:extLst>
          </p:cNvPr>
          <p:cNvCxnSpPr>
            <a:stCxn id="12" idx="3"/>
            <a:endCxn id="9" idx="1"/>
          </p:cNvCxnSpPr>
          <p:nvPr/>
        </p:nvCxnSpPr>
        <p:spPr>
          <a:xfrm flipV="1">
            <a:off x="5347855" y="2639291"/>
            <a:ext cx="1205345" cy="1070459"/>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5277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813" y="255119"/>
            <a:ext cx="10058402" cy="586244"/>
          </a:xfrm>
        </p:spPr>
        <p:txBody>
          <a:bodyPr>
            <a:normAutofit/>
          </a:bodyPr>
          <a:lstStyle/>
          <a:p>
            <a:pPr algn="ctr"/>
            <a:r>
              <a:rPr lang="en-US" sz="3200" b="1">
                <a:solidFill>
                  <a:srgbClr val="7030A0"/>
                </a:solidFill>
              </a:rPr>
              <a:t>BÀI TẬP</a:t>
            </a:r>
          </a:p>
        </p:txBody>
      </p:sp>
      <p:sp>
        <p:nvSpPr>
          <p:cNvPr id="10" name="Content Placeholder 13">
            <a:extLst>
              <a:ext uri="{FF2B5EF4-FFF2-40B4-BE49-F238E27FC236}">
                <a16:creationId xmlns:a16="http://schemas.microsoft.com/office/drawing/2014/main" id="{7796A598-D9EF-4E6F-A691-A1D5B0115368}"/>
              </a:ext>
            </a:extLst>
          </p:cNvPr>
          <p:cNvSpPr>
            <a:spLocks noGrp="1"/>
          </p:cNvSpPr>
          <p:nvPr>
            <p:ph idx="1"/>
          </p:nvPr>
        </p:nvSpPr>
        <p:spPr>
          <a:xfrm>
            <a:off x="348342" y="965560"/>
            <a:ext cx="11495313" cy="278822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a:noAutofit/>
          </a:bodyPr>
          <a:lstStyle/>
          <a:p>
            <a:pPr marL="0" indent="0" algn="just">
              <a:lnSpc>
                <a:spcPct val="120000"/>
              </a:lnSpc>
              <a:spcBef>
                <a:spcPts val="600"/>
              </a:spcBef>
              <a:spcAft>
                <a:spcPts val="600"/>
              </a:spcAft>
              <a:buNone/>
            </a:pPr>
            <a:r>
              <a:rPr lang="en-US" sz="2800" b="1">
                <a:solidFill>
                  <a:srgbClr val="00B050"/>
                </a:solidFill>
                <a:latin typeface="Times New Roman" panose="02020603050405020304" pitchFamily="18" charset="0"/>
                <a:cs typeface="Times New Roman" panose="02020603050405020304" pitchFamily="18" charset="0"/>
              </a:rPr>
              <a:t>Bài 2: </a:t>
            </a:r>
            <a:r>
              <a:rPr lang="en-US" sz="2800">
                <a:solidFill>
                  <a:schemeClr val="tx2"/>
                </a:solidFill>
                <a:latin typeface="Times New Roman" panose="02020603050405020304" pitchFamily="18" charset="0"/>
                <a:cs typeface="Times New Roman" panose="02020603050405020304" pitchFamily="18" charset="0"/>
              </a:rPr>
              <a:t>Bạn Thanh muốn tính trung bình cộng của nhiệt độ trung bình các ngày trong tuần. Thanh đã viết được đoạn c</a:t>
            </a:r>
            <a:r>
              <a:rPr lang="vi-VN" sz="2800">
                <a:solidFill>
                  <a:schemeClr val="tx2"/>
                </a:solidFill>
                <a:latin typeface="Times New Roman" panose="02020603050405020304" pitchFamily="18" charset="0"/>
                <a:cs typeface="Times New Roman" panose="02020603050405020304" pitchFamily="18" charset="0"/>
              </a:rPr>
              <a:t>hương trình</a:t>
            </a:r>
            <a:r>
              <a:rPr lang="en-US" sz="2800">
                <a:solidFill>
                  <a:schemeClr val="tx2"/>
                </a:solidFill>
                <a:latin typeface="Times New Roman" panose="02020603050405020304" pitchFamily="18" charset="0"/>
                <a:cs typeface="Times New Roman" panose="02020603050405020304" pitchFamily="18" charset="0"/>
              </a:rPr>
              <a:t> nhập từ bàn phím nhiệt độ trung bình của bảy ngày trong tuần vào một danh sách (</a:t>
            </a:r>
            <a:r>
              <a:rPr lang="en-US" sz="2800" i="1">
                <a:solidFill>
                  <a:schemeClr val="tx2"/>
                </a:solidFill>
                <a:latin typeface="Times New Roman" panose="02020603050405020304" pitchFamily="18" charset="0"/>
                <a:cs typeface="Times New Roman" panose="02020603050405020304" pitchFamily="18" charset="0"/>
              </a:rPr>
              <a:t>Hình 6</a:t>
            </a:r>
            <a:r>
              <a:rPr lang="en-US" sz="2800">
                <a:solidFill>
                  <a:schemeClr val="tx2"/>
                </a:solidFill>
                <a:latin typeface="Times New Roman" panose="02020603050405020304" pitchFamily="18" charset="0"/>
                <a:cs typeface="Times New Roman" panose="02020603050405020304" pitchFamily="18" charset="0"/>
              </a:rPr>
              <a:t>). Em hãy giúp bạn Thanh viết tiếp những câu lệnh còn thiếu vào chỗ trống để máy tính đưa ra màn hình kết quả cần có</a:t>
            </a:r>
          </a:p>
        </p:txBody>
      </p:sp>
      <p:pic>
        <p:nvPicPr>
          <p:cNvPr id="5" name="Picture 4">
            <a:extLst>
              <a:ext uri="{FF2B5EF4-FFF2-40B4-BE49-F238E27FC236}">
                <a16:creationId xmlns:a16="http://schemas.microsoft.com/office/drawing/2014/main" id="{A85D845B-84C8-4C10-BBE4-5AFB9F0910BA}"/>
              </a:ext>
            </a:extLst>
          </p:cNvPr>
          <p:cNvPicPr>
            <a:picLocks noChangeAspect="1"/>
          </p:cNvPicPr>
          <p:nvPr/>
        </p:nvPicPr>
        <p:blipFill rotWithShape="1">
          <a:blip r:embed="rId2"/>
          <a:srcRect l="8409" t="3209" r="59546" b="79004"/>
          <a:stretch/>
        </p:blipFill>
        <p:spPr>
          <a:xfrm>
            <a:off x="2564335" y="3773480"/>
            <a:ext cx="7063329" cy="2204161"/>
          </a:xfrm>
          <a:prstGeom prst="rect">
            <a:avLst/>
          </a:prstGeom>
          <a:ln>
            <a:solidFill>
              <a:srgbClr val="FF0000"/>
            </a:solidFill>
          </a:ln>
        </p:spPr>
      </p:pic>
      <p:sp>
        <p:nvSpPr>
          <p:cNvPr id="7" name="Content Placeholder 13">
            <a:extLst>
              <a:ext uri="{FF2B5EF4-FFF2-40B4-BE49-F238E27FC236}">
                <a16:creationId xmlns:a16="http://schemas.microsoft.com/office/drawing/2014/main" id="{9EDA9F08-D8C3-436B-AC21-755392E8CB3D}"/>
              </a:ext>
            </a:extLst>
          </p:cNvPr>
          <p:cNvSpPr txBox="1">
            <a:spLocks/>
          </p:cNvSpPr>
          <p:nvPr/>
        </p:nvSpPr>
        <p:spPr>
          <a:xfrm>
            <a:off x="1458783" y="6061365"/>
            <a:ext cx="9274432" cy="586244"/>
          </a:xfrm>
          <a:prstGeom prst="rect">
            <a:avLst/>
          </a:prstGeom>
          <a:noFill/>
          <a:ln w="12700" cap="flat" cmpd="sng" algn="ctr">
            <a:noFill/>
            <a:prstDash val="solid"/>
            <a:miter lim="800000"/>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dk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dk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dk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dk1"/>
                </a:solidFill>
                <a:latin typeface="+mn-lt"/>
                <a:ea typeface="+mn-ea"/>
                <a:cs typeface="+mn-cs"/>
              </a:defRPr>
            </a:lvl9pPr>
          </a:lstStyle>
          <a:p>
            <a:pPr marL="0" indent="0" algn="ctr">
              <a:lnSpc>
                <a:spcPct val="120000"/>
              </a:lnSpc>
              <a:spcBef>
                <a:spcPts val="600"/>
              </a:spcBef>
              <a:spcAft>
                <a:spcPts val="600"/>
              </a:spcAft>
              <a:buFont typeface="Arial" panose="020B0604020202020204" pitchFamily="34" charset="0"/>
              <a:buNone/>
            </a:pPr>
            <a:r>
              <a:rPr lang="en-US" i="1">
                <a:latin typeface="Times New Roman" panose="02020603050405020304" pitchFamily="18" charset="0"/>
                <a:cs typeface="Times New Roman" panose="02020603050405020304" pitchFamily="18" charset="0"/>
              </a:rPr>
              <a:t>Hình 6. C</a:t>
            </a:r>
            <a:r>
              <a:rPr lang="vi-VN" i="1">
                <a:latin typeface="Times New Roman" panose="02020603050405020304" pitchFamily="18" charset="0"/>
                <a:cs typeface="Times New Roman" panose="02020603050405020304" pitchFamily="18" charset="0"/>
              </a:rPr>
              <a:t>hương trình</a:t>
            </a:r>
            <a:r>
              <a:rPr lang="en-US" i="1">
                <a:latin typeface="Times New Roman" panose="02020603050405020304" pitchFamily="18" charset="0"/>
                <a:cs typeface="Times New Roman" panose="02020603050405020304" pitchFamily="18" charset="0"/>
              </a:rPr>
              <a:t> tính nhiệt độ trung bình của bảy ngày trong tuần</a:t>
            </a:r>
          </a:p>
        </p:txBody>
      </p:sp>
    </p:spTree>
    <p:extLst>
      <p:ext uri="{BB962C8B-B14F-4D97-AF65-F5344CB8AC3E}">
        <p14:creationId xmlns:p14="http://schemas.microsoft.com/office/powerpoint/2010/main" val="1859968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437E5E-B7F8-44CB-8B09-39337E379E9D}"/>
              </a:ext>
            </a:extLst>
          </p:cNvPr>
          <p:cNvPicPr>
            <a:picLocks noChangeAspect="1"/>
          </p:cNvPicPr>
          <p:nvPr/>
        </p:nvPicPr>
        <p:blipFill rotWithShape="1">
          <a:blip r:embed="rId2"/>
          <a:srcRect l="8182" t="3209" r="58182" b="75366"/>
          <a:stretch/>
        </p:blipFill>
        <p:spPr>
          <a:xfrm>
            <a:off x="2410691" y="1371599"/>
            <a:ext cx="6968836" cy="2495598"/>
          </a:xfrm>
          <a:prstGeom prst="rect">
            <a:avLst/>
          </a:prstGeom>
          <a:ln>
            <a:solidFill>
              <a:srgbClr val="FF0000"/>
            </a:solidFill>
          </a:ln>
        </p:spPr>
      </p:pic>
    </p:spTree>
    <p:extLst>
      <p:ext uri="{BB962C8B-B14F-4D97-AF65-F5344CB8AC3E}">
        <p14:creationId xmlns:p14="http://schemas.microsoft.com/office/powerpoint/2010/main" val="1738961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813" y="255119"/>
            <a:ext cx="10058402" cy="586244"/>
          </a:xfrm>
        </p:spPr>
        <p:txBody>
          <a:bodyPr>
            <a:normAutofit/>
          </a:bodyPr>
          <a:lstStyle/>
          <a:p>
            <a:pPr algn="ctr"/>
            <a:r>
              <a:rPr lang="en-US" sz="3200" b="1">
                <a:solidFill>
                  <a:srgbClr val="7030A0"/>
                </a:solidFill>
              </a:rPr>
              <a:t>BÀI TẬP</a:t>
            </a:r>
          </a:p>
        </p:txBody>
      </p:sp>
      <p:sp>
        <p:nvSpPr>
          <p:cNvPr id="10" name="Content Placeholder 13">
            <a:extLst>
              <a:ext uri="{FF2B5EF4-FFF2-40B4-BE49-F238E27FC236}">
                <a16:creationId xmlns:a16="http://schemas.microsoft.com/office/drawing/2014/main" id="{7796A598-D9EF-4E6F-A691-A1D5B0115368}"/>
              </a:ext>
            </a:extLst>
          </p:cNvPr>
          <p:cNvSpPr>
            <a:spLocks noGrp="1"/>
          </p:cNvSpPr>
          <p:nvPr>
            <p:ph idx="1"/>
          </p:nvPr>
        </p:nvSpPr>
        <p:spPr>
          <a:xfrm>
            <a:off x="348342" y="965560"/>
            <a:ext cx="11495313" cy="278822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a:noAutofit/>
          </a:bodyPr>
          <a:lstStyle/>
          <a:p>
            <a:pPr marL="0" indent="0" algn="just">
              <a:lnSpc>
                <a:spcPct val="120000"/>
              </a:lnSpc>
              <a:spcBef>
                <a:spcPts val="600"/>
              </a:spcBef>
              <a:spcAft>
                <a:spcPts val="600"/>
              </a:spcAft>
              <a:buNone/>
            </a:pPr>
            <a:r>
              <a:rPr lang="en-US" sz="2800" b="1">
                <a:solidFill>
                  <a:srgbClr val="00B050"/>
                </a:solidFill>
                <a:latin typeface="Times New Roman" panose="02020603050405020304" pitchFamily="18" charset="0"/>
                <a:cs typeface="Times New Roman" panose="02020603050405020304" pitchFamily="18" charset="0"/>
              </a:rPr>
              <a:t>Bài 3: </a:t>
            </a:r>
            <a:r>
              <a:rPr lang="en-US" sz="2800">
                <a:solidFill>
                  <a:schemeClr val="tx2"/>
                </a:solidFill>
                <a:latin typeface="Times New Roman" panose="02020603050405020304" pitchFamily="18" charset="0"/>
                <a:cs typeface="Times New Roman" panose="02020603050405020304" pitchFamily="18" charset="0"/>
              </a:rPr>
              <a:t>Camera đặt cạnh trạm thu phí đường cao tốc ghi nhận nhiều thông tin, trong đó có mảng số nhận dạng loại ô tô đi qua. Mỗi loại ô tô được mã hóa thành một số nguyên dương. Cho dãy số, mỗi số là mã hóa về loại của một ô tô đi qua trạm thu phí. Em hãy viết c</a:t>
            </a:r>
            <a:r>
              <a:rPr lang="vi-VN" sz="2800">
                <a:solidFill>
                  <a:schemeClr val="tx2"/>
                </a:solidFill>
                <a:latin typeface="Times New Roman" panose="02020603050405020304" pitchFamily="18" charset="0"/>
                <a:cs typeface="Times New Roman" panose="02020603050405020304" pitchFamily="18" charset="0"/>
              </a:rPr>
              <a:t>hương trình</a:t>
            </a:r>
            <a:r>
              <a:rPr lang="en-US" sz="2800">
                <a:solidFill>
                  <a:schemeClr val="tx2"/>
                </a:solidFill>
                <a:latin typeface="Times New Roman" panose="02020603050405020304" pitchFamily="18" charset="0"/>
                <a:cs typeface="Times New Roman" panose="02020603050405020304" pitchFamily="18" charset="0"/>
              </a:rPr>
              <a:t> nhập dãy số mã hóa xe vào từ bàn phím và đưa ra màn hình số loại xe khác nhau đã được nhận dạng</a:t>
            </a:r>
          </a:p>
        </p:txBody>
      </p:sp>
      <p:sp>
        <p:nvSpPr>
          <p:cNvPr id="7" name="Content Placeholder 13">
            <a:extLst>
              <a:ext uri="{FF2B5EF4-FFF2-40B4-BE49-F238E27FC236}">
                <a16:creationId xmlns:a16="http://schemas.microsoft.com/office/drawing/2014/main" id="{9EDA9F08-D8C3-436B-AC21-755392E8CB3D}"/>
              </a:ext>
            </a:extLst>
          </p:cNvPr>
          <p:cNvSpPr txBox="1">
            <a:spLocks/>
          </p:cNvSpPr>
          <p:nvPr/>
        </p:nvSpPr>
        <p:spPr>
          <a:xfrm>
            <a:off x="348342" y="3877984"/>
            <a:ext cx="1258291" cy="541516"/>
          </a:xfrm>
          <a:prstGeom prst="rect">
            <a:avLst/>
          </a:prstGeom>
          <a:noFill/>
          <a:ln w="12700" cap="flat" cmpd="sng" algn="ctr">
            <a:noFill/>
            <a:prstDash val="solid"/>
            <a:miter lim="800000"/>
          </a:ln>
        </p:spPr>
        <p:style>
          <a:lnRef idx="2">
            <a:schemeClr val="accent2"/>
          </a:lnRef>
          <a:fillRef idx="1">
            <a:schemeClr val="lt1"/>
          </a:fillRef>
          <a:effectRef idx="0">
            <a:schemeClr val="accent2"/>
          </a:effectRef>
          <a:fontRef idx="minor">
            <a:schemeClr val="dk1"/>
          </a:fontRef>
        </p:style>
        <p:txBody>
          <a:bodyPr vert="horz" lIns="91440" tIns="45720" rIns="91440" bIns="45720" rtlCol="0">
            <a:noAutofit/>
          </a:bodyPr>
          <a:lst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dk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dk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dk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dk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dk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dk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dk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dk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dk1"/>
                </a:solidFill>
                <a:latin typeface="+mn-lt"/>
                <a:ea typeface="+mn-ea"/>
                <a:cs typeface="+mn-cs"/>
              </a:defRPr>
            </a:lvl9pPr>
          </a:lstStyle>
          <a:p>
            <a:pPr marL="0" indent="0" algn="just">
              <a:lnSpc>
                <a:spcPct val="120000"/>
              </a:lnSpc>
              <a:spcBef>
                <a:spcPts val="600"/>
              </a:spcBef>
              <a:spcAft>
                <a:spcPts val="600"/>
              </a:spcAft>
              <a:buFont typeface="Arial" panose="020B0604020202020204" pitchFamily="34" charset="0"/>
              <a:buNone/>
            </a:pPr>
            <a:r>
              <a:rPr lang="en-US" sz="2800" i="1">
                <a:latin typeface="Times New Roman" panose="02020603050405020304" pitchFamily="18" charset="0"/>
                <a:cs typeface="Times New Roman" panose="02020603050405020304" pitchFamily="18" charset="0"/>
              </a:rPr>
              <a:t>Ví dụ</a:t>
            </a:r>
          </a:p>
        </p:txBody>
      </p:sp>
      <p:graphicFrame>
        <p:nvGraphicFramePr>
          <p:cNvPr id="6" name="Table 3">
            <a:extLst>
              <a:ext uri="{FF2B5EF4-FFF2-40B4-BE49-F238E27FC236}">
                <a16:creationId xmlns:a16="http://schemas.microsoft.com/office/drawing/2014/main" id="{EAD677FF-B988-4B63-8ED6-2A604F0189C4}"/>
              </a:ext>
            </a:extLst>
          </p:cNvPr>
          <p:cNvGraphicFramePr>
            <a:graphicFrameLocks noGrp="1"/>
          </p:cNvGraphicFramePr>
          <p:nvPr>
            <p:extLst>
              <p:ext uri="{D42A27DB-BD31-4B8C-83A1-F6EECF244321}">
                <p14:modId xmlns:p14="http://schemas.microsoft.com/office/powerpoint/2010/main" val="677454152"/>
              </p:ext>
            </p:extLst>
          </p:nvPr>
        </p:nvGraphicFramePr>
        <p:xfrm>
          <a:off x="2751113" y="4148742"/>
          <a:ext cx="6689769" cy="1575859"/>
        </p:xfrm>
        <a:graphic>
          <a:graphicData uri="http://schemas.openxmlformats.org/drawingml/2006/table">
            <a:tbl>
              <a:tblPr firstRow="1" bandRow="1">
                <a:tableStyleId>{5940675A-B579-460E-94D1-54222C63F5DA}</a:tableStyleId>
              </a:tblPr>
              <a:tblGrid>
                <a:gridCol w="4015447">
                  <a:extLst>
                    <a:ext uri="{9D8B030D-6E8A-4147-A177-3AD203B41FA5}">
                      <a16:colId xmlns:a16="http://schemas.microsoft.com/office/drawing/2014/main" val="212324613"/>
                    </a:ext>
                  </a:extLst>
                </a:gridCol>
                <a:gridCol w="2674322">
                  <a:extLst>
                    <a:ext uri="{9D8B030D-6E8A-4147-A177-3AD203B41FA5}">
                      <a16:colId xmlns:a16="http://schemas.microsoft.com/office/drawing/2014/main" val="4028622465"/>
                    </a:ext>
                  </a:extLst>
                </a:gridCol>
              </a:tblGrid>
              <a:tr h="744498">
                <a:tc>
                  <a:txBody>
                    <a:bodyPr/>
                    <a:lstStyle/>
                    <a:p>
                      <a:pPr algn="ctr"/>
                      <a:r>
                        <a:rPr lang="en-US" sz="2400" b="1">
                          <a:solidFill>
                            <a:srgbClr val="0070C0"/>
                          </a:solidFill>
                          <a:latin typeface="Times New Roman" panose="02020603050405020304" pitchFamily="18" charset="0"/>
                          <a:cs typeface="Times New Roman" panose="02020603050405020304" pitchFamily="18" charset="0"/>
                        </a:rPr>
                        <a:t>Input</a:t>
                      </a:r>
                    </a:p>
                  </a:txBody>
                  <a:tcPr anchor="ctr">
                    <a:solidFill>
                      <a:schemeClr val="bg1"/>
                    </a:solidFill>
                  </a:tcPr>
                </a:tc>
                <a:tc>
                  <a:txBody>
                    <a:bodyPr/>
                    <a:lstStyle/>
                    <a:p>
                      <a:pPr algn="ctr"/>
                      <a:r>
                        <a:rPr lang="en-US" sz="2400" b="1">
                          <a:solidFill>
                            <a:srgbClr val="0070C0"/>
                          </a:solidFill>
                          <a:latin typeface="Times New Roman" panose="02020603050405020304" pitchFamily="18" charset="0"/>
                          <a:cs typeface="Times New Roman" panose="02020603050405020304" pitchFamily="18" charset="0"/>
                        </a:rPr>
                        <a:t>Output</a:t>
                      </a:r>
                    </a:p>
                  </a:txBody>
                  <a:tcPr anchor="ctr">
                    <a:solidFill>
                      <a:schemeClr val="bg1"/>
                    </a:solidFill>
                  </a:tcPr>
                </a:tc>
                <a:extLst>
                  <a:ext uri="{0D108BD9-81ED-4DB2-BD59-A6C34878D82A}">
                    <a16:rowId xmlns:a16="http://schemas.microsoft.com/office/drawing/2014/main" val="1572937294"/>
                  </a:ext>
                </a:extLst>
              </a:tr>
              <a:tr h="831361">
                <a:tc>
                  <a:txBody>
                    <a:bodyPr/>
                    <a:lstStyle/>
                    <a:p>
                      <a:pPr algn="ctr"/>
                      <a:r>
                        <a:rPr lang="en-US" sz="2400" b="1" kern="1200">
                          <a:solidFill>
                            <a:schemeClr val="tx2"/>
                          </a:solidFill>
                          <a:latin typeface="Times New Roman" panose="02020603050405020304" pitchFamily="18" charset="0"/>
                          <a:ea typeface="+mn-ea"/>
                          <a:cs typeface="Times New Roman" panose="02020603050405020304" pitchFamily="18" charset="0"/>
                        </a:rPr>
                        <a:t>2 4 2 5 4 4 5 2 5 4 5 5</a:t>
                      </a:r>
                    </a:p>
                  </a:txBody>
                  <a:tcPr anchor="ctr">
                    <a:solidFill>
                      <a:schemeClr val="bg1"/>
                    </a:solidFill>
                  </a:tcPr>
                </a:tc>
                <a:tc>
                  <a:txBody>
                    <a:bodyPr/>
                    <a:lstStyle/>
                    <a:p>
                      <a:pPr algn="ctr"/>
                      <a:r>
                        <a:rPr lang="en-US" sz="2400">
                          <a:solidFill>
                            <a:schemeClr val="tx2"/>
                          </a:solidFill>
                          <a:latin typeface="Times New Roman" panose="02020603050405020304" pitchFamily="18" charset="0"/>
                          <a:cs typeface="Times New Roman" panose="02020603050405020304" pitchFamily="18" charset="0"/>
                        </a:rPr>
                        <a:t>3</a:t>
                      </a:r>
                      <a:endParaRPr lang="en-US" sz="2400" b="1" kern="1200">
                        <a:solidFill>
                          <a:schemeClr val="tx2"/>
                        </a:solidFill>
                        <a:latin typeface="Times New Roman" panose="02020603050405020304" pitchFamily="18" charset="0"/>
                        <a:ea typeface="+mn-ea"/>
                        <a:cs typeface="Times New Roman" panose="02020603050405020304" pitchFamily="18" charset="0"/>
                      </a:endParaRPr>
                    </a:p>
                  </a:txBody>
                  <a:tcPr anchor="ctr">
                    <a:solidFill>
                      <a:schemeClr val="bg1"/>
                    </a:solidFill>
                  </a:tcPr>
                </a:tc>
                <a:extLst>
                  <a:ext uri="{0D108BD9-81ED-4DB2-BD59-A6C34878D82A}">
                    <a16:rowId xmlns:a16="http://schemas.microsoft.com/office/drawing/2014/main" val="1794682531"/>
                  </a:ext>
                </a:extLst>
              </a:tr>
            </a:tbl>
          </a:graphicData>
        </a:graphic>
      </p:graphicFrame>
    </p:spTree>
    <p:extLst>
      <p:ext uri="{BB962C8B-B14F-4D97-AF65-F5344CB8AC3E}">
        <p14:creationId xmlns:p14="http://schemas.microsoft.com/office/powerpoint/2010/main" val="3315440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arn(inVertical)">
                                      <p:cBhvr>
                                        <p:cTn id="7"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4813" y="255119"/>
            <a:ext cx="10058402" cy="586244"/>
          </a:xfrm>
        </p:spPr>
        <p:txBody>
          <a:bodyPr>
            <a:noAutofit/>
          </a:bodyPr>
          <a:lstStyle/>
          <a:p>
            <a:pPr algn="ctr"/>
            <a:r>
              <a:rPr lang="en-US" sz="4000" b="1">
                <a:solidFill>
                  <a:srgbClr val="7030A0"/>
                </a:solidFill>
              </a:rPr>
              <a:t>BÀI TẬP</a:t>
            </a:r>
          </a:p>
        </p:txBody>
      </p:sp>
      <p:sp>
        <p:nvSpPr>
          <p:cNvPr id="10" name="Content Placeholder 13">
            <a:extLst>
              <a:ext uri="{FF2B5EF4-FFF2-40B4-BE49-F238E27FC236}">
                <a16:creationId xmlns:a16="http://schemas.microsoft.com/office/drawing/2014/main" id="{7796A598-D9EF-4E6F-A691-A1D5B0115368}"/>
              </a:ext>
            </a:extLst>
          </p:cNvPr>
          <p:cNvSpPr>
            <a:spLocks noGrp="1"/>
          </p:cNvSpPr>
          <p:nvPr>
            <p:ph idx="1"/>
          </p:nvPr>
        </p:nvSpPr>
        <p:spPr>
          <a:xfrm>
            <a:off x="348342" y="965560"/>
            <a:ext cx="11495313" cy="536596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a:noAutofit/>
          </a:bodyPr>
          <a:lstStyle/>
          <a:p>
            <a:pPr marL="0" indent="0" algn="just">
              <a:lnSpc>
                <a:spcPct val="120000"/>
              </a:lnSpc>
              <a:spcBef>
                <a:spcPts val="600"/>
              </a:spcBef>
              <a:spcAft>
                <a:spcPts val="600"/>
              </a:spcAft>
              <a:buNone/>
            </a:pPr>
            <a:r>
              <a:rPr lang="en-US" b="1">
                <a:solidFill>
                  <a:srgbClr val="00B050"/>
                </a:solidFill>
                <a:latin typeface="Times New Roman" panose="02020603050405020304" pitchFamily="18" charset="0"/>
                <a:cs typeface="Times New Roman" panose="02020603050405020304" pitchFamily="18" charset="0"/>
              </a:rPr>
              <a:t>Bài 4: </a:t>
            </a:r>
            <a:r>
              <a:rPr lang="en-US">
                <a:solidFill>
                  <a:schemeClr val="tx2"/>
                </a:solidFill>
                <a:latin typeface="Times New Roman" panose="02020603050405020304" pitchFamily="18" charset="0"/>
                <a:cs typeface="Times New Roman" panose="02020603050405020304" pitchFamily="18" charset="0"/>
              </a:rPr>
              <a:t>Trong các câu sau đây, những câu nào đúng?</a:t>
            </a:r>
          </a:p>
          <a:p>
            <a:pPr marL="514350" indent="-514350" algn="just">
              <a:lnSpc>
                <a:spcPct val="120000"/>
              </a:lnSpc>
              <a:spcBef>
                <a:spcPts val="600"/>
              </a:spcBef>
              <a:spcAft>
                <a:spcPts val="600"/>
              </a:spcAft>
              <a:buAutoNum type="arabicParenR"/>
            </a:pPr>
            <a:r>
              <a:rPr lang="en-US">
                <a:solidFill>
                  <a:schemeClr val="tx2"/>
                </a:solidFill>
                <a:latin typeface="Times New Roman" panose="02020603050405020304" pitchFamily="18" charset="0"/>
                <a:cs typeface="Times New Roman" panose="02020603050405020304" pitchFamily="18" charset="0"/>
              </a:rPr>
              <a:t>Trong các ngôn ngữ lập trình bậc cao đều có kiểu dữ liệu để lưu trữ một dãy hữu hạn các phần tử</a:t>
            </a:r>
          </a:p>
          <a:p>
            <a:pPr marL="514350" indent="-514350" algn="just">
              <a:lnSpc>
                <a:spcPct val="120000"/>
              </a:lnSpc>
              <a:spcBef>
                <a:spcPts val="600"/>
              </a:spcBef>
              <a:spcAft>
                <a:spcPts val="600"/>
              </a:spcAft>
              <a:buAutoNum type="arabicParenR"/>
            </a:pPr>
            <a:r>
              <a:rPr lang="en-US">
                <a:solidFill>
                  <a:schemeClr val="tx2"/>
                </a:solidFill>
                <a:latin typeface="Times New Roman" panose="02020603050405020304" pitchFamily="18" charset="0"/>
                <a:cs typeface="Times New Roman" panose="02020603050405020304" pitchFamily="18" charset="0"/>
              </a:rPr>
              <a:t>Trong ngôn ngữ lập trình Python, dữ liệu kiểu danh sách là một dãy hữu hạn các phần tử cho phép truy cập đến từng phần tử của nó</a:t>
            </a:r>
          </a:p>
          <a:p>
            <a:pPr marL="514350" indent="-514350" algn="just">
              <a:lnSpc>
                <a:spcPct val="120000"/>
              </a:lnSpc>
              <a:spcBef>
                <a:spcPts val="600"/>
              </a:spcBef>
              <a:spcAft>
                <a:spcPts val="600"/>
              </a:spcAft>
              <a:buAutoNum type="arabicParenR"/>
            </a:pPr>
            <a:r>
              <a:rPr lang="en-US">
                <a:solidFill>
                  <a:schemeClr val="tx2"/>
                </a:solidFill>
                <a:latin typeface="Times New Roman" panose="02020603050405020304" pitchFamily="18" charset="0"/>
                <a:cs typeface="Times New Roman" panose="02020603050405020304" pitchFamily="18" charset="0"/>
              </a:rPr>
              <a:t>Python bắt buộc các phần tử của một danh sách phải có cùng một kiểu dữ liệu.</a:t>
            </a:r>
          </a:p>
          <a:p>
            <a:pPr marL="514350" indent="-514350" algn="just">
              <a:lnSpc>
                <a:spcPct val="120000"/>
              </a:lnSpc>
              <a:spcBef>
                <a:spcPts val="600"/>
              </a:spcBef>
              <a:spcAft>
                <a:spcPts val="600"/>
              </a:spcAft>
              <a:buAutoNum type="arabicParenR"/>
            </a:pPr>
            <a:r>
              <a:rPr lang="en-US">
                <a:solidFill>
                  <a:schemeClr val="tx2"/>
                </a:solidFill>
                <a:latin typeface="Times New Roman" panose="02020603050405020304" pitchFamily="18" charset="0"/>
                <a:cs typeface="Times New Roman" panose="02020603050405020304" pitchFamily="18" charset="0"/>
              </a:rPr>
              <a:t>Phải khởi tạo một danh sách trong Python bằng ghép gán trong c</a:t>
            </a:r>
            <a:r>
              <a:rPr lang="vi-VN">
                <a:solidFill>
                  <a:schemeClr val="tx2"/>
                </a:solidFill>
                <a:latin typeface="Times New Roman" panose="02020603050405020304" pitchFamily="18" charset="0"/>
                <a:cs typeface="Times New Roman" panose="02020603050405020304" pitchFamily="18" charset="0"/>
              </a:rPr>
              <a:t>hương trình</a:t>
            </a:r>
            <a:r>
              <a:rPr lang="en-US">
                <a:solidFill>
                  <a:schemeClr val="tx2"/>
                </a:solidFill>
                <a:latin typeface="Times New Roman" panose="02020603050405020304" pitchFamily="18" charset="0"/>
                <a:cs typeface="Times New Roman" panose="02020603050405020304" pitchFamily="18" charset="0"/>
              </a:rPr>
              <a:t>, không thể nhập các phần tử của danh sách từ bàn phím</a:t>
            </a:r>
          </a:p>
          <a:p>
            <a:pPr marL="514350" indent="-514350" algn="just">
              <a:lnSpc>
                <a:spcPct val="120000"/>
              </a:lnSpc>
              <a:spcBef>
                <a:spcPts val="600"/>
              </a:spcBef>
              <a:spcAft>
                <a:spcPts val="600"/>
              </a:spcAft>
              <a:buAutoNum type="arabicParenR"/>
            </a:pPr>
            <a:r>
              <a:rPr lang="en-US">
                <a:solidFill>
                  <a:schemeClr val="tx2"/>
                </a:solidFill>
                <a:latin typeface="Times New Roman" panose="02020603050405020304" pitchFamily="18" charset="0"/>
                <a:cs typeface="Times New Roman" panose="02020603050405020304" pitchFamily="18" charset="0"/>
              </a:rPr>
              <a:t>Python chỉ cung cấp những hàm sau đây để xử lí danh sách: append(), pop(), insert(), sort(), clear().</a:t>
            </a:r>
          </a:p>
        </p:txBody>
      </p:sp>
      <p:sp>
        <p:nvSpPr>
          <p:cNvPr id="3" name="Oval 2">
            <a:extLst>
              <a:ext uri="{FF2B5EF4-FFF2-40B4-BE49-F238E27FC236}">
                <a16:creationId xmlns:a16="http://schemas.microsoft.com/office/drawing/2014/main" id="{E3E37404-C054-46C2-AEA7-95C27EADE303}"/>
              </a:ext>
            </a:extLst>
          </p:cNvPr>
          <p:cNvSpPr/>
          <p:nvPr/>
        </p:nvSpPr>
        <p:spPr>
          <a:xfrm>
            <a:off x="316671" y="1638641"/>
            <a:ext cx="403765" cy="40376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4CA359F-6D01-4DC1-BE5B-0AEF943E9AB4}"/>
              </a:ext>
            </a:extLst>
          </p:cNvPr>
          <p:cNvSpPr/>
          <p:nvPr/>
        </p:nvSpPr>
        <p:spPr>
          <a:xfrm>
            <a:off x="348338" y="2687776"/>
            <a:ext cx="413663" cy="403765"/>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7730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Lst>
  </p:timing>
</p:sld>
</file>

<file path=ppt/theme/theme1.xml><?xml version="1.0" encoding="utf-8"?>
<a:theme xmlns:a="http://schemas.openxmlformats.org/drawingml/2006/main" name="Nature Illustration 16x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3431377.potx" id="{56A48130-F36A-41C3-8C0C-0EF853C6708B}" vid="{0432F83B-7085-406B-BFE7-677E72A6CADA}"/>
    </a:ext>
  </a:extLst>
</a:theme>
</file>

<file path=ppt/theme/theme2.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Rainbow presentation</Template>
  <TotalTime>246</TotalTime>
  <Words>1716</Words>
  <Application>Microsoft Office PowerPoint</Application>
  <PresentationFormat>Widescreen</PresentationFormat>
  <Paragraphs>119</Paragraphs>
  <Slides>26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26</vt:i4>
      </vt:variant>
    </vt:vector>
  </HeadingPairs>
  <TitlesOfParts>
    <vt:vector size="32" baseType="lpstr">
      <vt:lpstr>Arial</vt:lpstr>
      <vt:lpstr>Calibri</vt:lpstr>
      <vt:lpstr>Segoe Print</vt:lpstr>
      <vt:lpstr>Times New Roman</vt:lpstr>
      <vt:lpstr>Wingdings</vt:lpstr>
      <vt:lpstr>Nature Illustration 16x9</vt:lpstr>
      <vt:lpstr>BÀI 22 KIỂU DỮ LIỆU DANH SÁCH</vt:lpstr>
      <vt:lpstr>PowerPoint Presentation</vt:lpstr>
      <vt:lpstr>PowerPoint Presentation</vt:lpstr>
      <vt:lpstr>1. Kiểu dữ liệu danh sách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BÀI TẬP</vt:lpstr>
      <vt:lpstr>PowerPoint Presentation</vt:lpstr>
      <vt:lpstr>BÀI TẬP</vt:lpstr>
      <vt:lpstr>PowerPoint Presentation</vt:lpstr>
      <vt:lpstr>BÀI TẬP</vt:lpstr>
      <vt:lpstr>BÀI TẬP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14 KIỂU DỮ LIỆU DANH SÁCH – XỬ LÍ DANH SÁCH</dc:title>
  <dc:creator>HoangThanh Tam</dc:creator>
  <cp:lastModifiedBy>admin</cp:lastModifiedBy>
  <cp:revision>13</cp:revision>
  <dcterms:created xsi:type="dcterms:W3CDTF">2022-01-18T11:55:35Z</dcterms:created>
  <dcterms:modified xsi:type="dcterms:W3CDTF">2022-06-20T05:08:20Z</dcterms:modified>
</cp:coreProperties>
</file>